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6858000" cy="9144000"/>
  <p:embeddedFontLst>
    <p:embeddedFont>
      <p:font typeface="Roboto Slab"/>
      <p:bold r:id="rId20"/>
    </p:embeddedFont>
    <p:embeddedFont>
      <p:font typeface="Arimo"/>
      <p:bold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Slab-bold.fntdata"/><Relationship Id="rId11" Type="http://schemas.openxmlformats.org/officeDocument/2006/relationships/slide" Target="slides/slide6.xml"/><Relationship Id="rId22" Type="http://schemas.openxmlformats.org/officeDocument/2006/relationships/font" Target="fonts/Arimo-boldItalic.fntdata"/><Relationship Id="rId10" Type="http://schemas.openxmlformats.org/officeDocument/2006/relationships/slide" Target="slides/slide5.xml"/><Relationship Id="rId21" Type="http://schemas.openxmlformats.org/officeDocument/2006/relationships/font" Target="fonts/Arimo-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10246" l="0" r="0" t="10247"/>
          <a:stretch/>
        </p:blipFill>
        <p:spPr>
          <a:xfrm>
            <a:off x="0" y="0"/>
            <a:ext cx="18288000" cy="10287000"/>
          </a:xfrm>
          <a:prstGeom prst="rect">
            <a:avLst/>
          </a:prstGeom>
          <a:noFill/>
          <a:ln>
            <a:noFill/>
          </a:ln>
        </p:spPr>
      </p:pic>
      <p:sp>
        <p:nvSpPr>
          <p:cNvPr id="85" name="Google Shape;85;p13"/>
          <p:cNvSpPr/>
          <p:nvPr/>
        </p:nvSpPr>
        <p:spPr>
          <a:xfrm>
            <a:off x="0" y="0"/>
            <a:ext cx="18288000" cy="10287003"/>
          </a:xfrm>
          <a:custGeom>
            <a:rect b="b" l="l" r="r" t="t"/>
            <a:pathLst>
              <a:path extrusionOk="0" h="3752726" w="6671512">
                <a:moveTo>
                  <a:pt x="0" y="0"/>
                </a:moveTo>
                <a:lnTo>
                  <a:pt x="6671512" y="0"/>
                </a:lnTo>
                <a:lnTo>
                  <a:pt x="6671512" y="3752726"/>
                </a:lnTo>
                <a:lnTo>
                  <a:pt x="0" y="3752726"/>
                </a:lnTo>
                <a:close/>
              </a:path>
            </a:pathLst>
          </a:custGeom>
          <a:solidFill>
            <a:srgbClr val="1D1C24">
              <a:alpha val="34901"/>
            </a:srgbClr>
          </a:solidFill>
          <a:ln>
            <a:noFill/>
          </a:ln>
        </p:spPr>
      </p:sp>
      <p:pic>
        <p:nvPicPr>
          <p:cNvPr id="86" name="Google Shape;86;p13"/>
          <p:cNvPicPr preferRelativeResize="0"/>
          <p:nvPr/>
        </p:nvPicPr>
        <p:blipFill rotWithShape="1">
          <a:blip r:embed="rId4">
            <a:alphaModFix/>
          </a:blip>
          <a:srcRect b="0" l="0" r="0" t="0"/>
          <a:stretch/>
        </p:blipFill>
        <p:spPr>
          <a:xfrm>
            <a:off x="13479205" y="7908209"/>
            <a:ext cx="4400837" cy="2048223"/>
          </a:xfrm>
          <a:prstGeom prst="rect">
            <a:avLst/>
          </a:prstGeom>
          <a:noFill/>
          <a:ln>
            <a:noFill/>
          </a:ln>
        </p:spPr>
      </p:pic>
      <p:sp>
        <p:nvSpPr>
          <p:cNvPr id="87" name="Google Shape;87;p13"/>
          <p:cNvSpPr txBox="1"/>
          <p:nvPr/>
        </p:nvSpPr>
        <p:spPr>
          <a:xfrm>
            <a:off x="308204" y="785813"/>
            <a:ext cx="7829061" cy="58102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499" u="none" cap="none" strike="noStrike">
                <a:solidFill>
                  <a:srgbClr val="FFFFFF"/>
                </a:solidFill>
                <a:latin typeface="Roboto Slab"/>
                <a:ea typeface="Roboto Slab"/>
                <a:cs typeface="Roboto Slab"/>
                <a:sym typeface="Roboto Slab"/>
              </a:rPr>
              <a:t>ATC Counter-Terrorism</a:t>
            </a:r>
            <a:endParaRPr/>
          </a:p>
        </p:txBody>
      </p:sp>
      <p:sp>
        <p:nvSpPr>
          <p:cNvPr id="88" name="Google Shape;88;p13"/>
          <p:cNvSpPr txBox="1"/>
          <p:nvPr/>
        </p:nvSpPr>
        <p:spPr>
          <a:xfrm>
            <a:off x="308204" y="4824729"/>
            <a:ext cx="78291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t/>
            </a:r>
            <a:endParaRPr/>
          </a:p>
        </p:txBody>
      </p:sp>
      <p:sp>
        <p:nvSpPr>
          <p:cNvPr id="89" name="Google Shape;89;p13"/>
          <p:cNvSpPr txBox="1"/>
          <p:nvPr/>
        </p:nvSpPr>
        <p:spPr>
          <a:xfrm>
            <a:off x="308204" y="1857375"/>
            <a:ext cx="9154762" cy="208827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FFFFFF"/>
                </a:solidFill>
                <a:latin typeface="Roboto Slab"/>
                <a:ea typeface="Roboto Slab"/>
                <a:cs typeface="Roboto Slab"/>
                <a:sym typeface="Roboto Slab"/>
              </a:rPr>
              <a:t>Module 3: Schedule 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60" name="Shape 160"/>
        <p:cNvGrpSpPr/>
        <p:nvPr/>
      </p:nvGrpSpPr>
      <p:grpSpPr>
        <a:xfrm>
          <a:off x="0" y="0"/>
          <a:ext cx="0" cy="0"/>
          <a:chOff x="0" y="0"/>
          <a:chExt cx="0" cy="0"/>
        </a:xfrm>
      </p:grpSpPr>
      <p:pic>
        <p:nvPicPr>
          <p:cNvPr id="161" name="Google Shape;161;p22"/>
          <p:cNvPicPr preferRelativeResize="0"/>
          <p:nvPr/>
        </p:nvPicPr>
        <p:blipFill rotWithShape="1">
          <a:blip r:embed="rId3">
            <a:alphaModFix/>
          </a:blip>
          <a:srcRect b="0" l="0" r="0" t="0"/>
          <a:stretch/>
        </p:blipFill>
        <p:spPr>
          <a:xfrm>
            <a:off x="-5677341" y="0"/>
            <a:ext cx="16459200" cy="10287000"/>
          </a:xfrm>
          <a:prstGeom prst="rect">
            <a:avLst/>
          </a:prstGeom>
          <a:noFill/>
          <a:ln>
            <a:noFill/>
          </a:ln>
        </p:spPr>
      </p:pic>
      <p:sp>
        <p:nvSpPr>
          <p:cNvPr id="162" name="Google Shape;162;p22"/>
          <p:cNvSpPr/>
          <p:nvPr/>
        </p:nvSpPr>
        <p:spPr>
          <a:xfrm>
            <a:off x="0" y="0"/>
            <a:ext cx="10781859" cy="10287000"/>
          </a:xfrm>
          <a:custGeom>
            <a:rect b="b" l="l" r="r" t="t"/>
            <a:pathLst>
              <a:path extrusionOk="0" h="1913890" w="2005958">
                <a:moveTo>
                  <a:pt x="0" y="0"/>
                </a:moveTo>
                <a:lnTo>
                  <a:pt x="2005958" y="0"/>
                </a:lnTo>
                <a:lnTo>
                  <a:pt x="2005958" y="1913890"/>
                </a:lnTo>
                <a:lnTo>
                  <a:pt x="0" y="1913890"/>
                </a:lnTo>
                <a:close/>
              </a:path>
            </a:pathLst>
          </a:custGeom>
          <a:solidFill>
            <a:srgbClr val="FFFFFF">
              <a:alpha val="19607"/>
            </a:srgbClr>
          </a:solidFill>
          <a:ln>
            <a:noFill/>
          </a:ln>
        </p:spPr>
      </p:sp>
      <p:sp>
        <p:nvSpPr>
          <p:cNvPr id="163" name="Google Shape;163;p22"/>
          <p:cNvSpPr txBox="1"/>
          <p:nvPr/>
        </p:nvSpPr>
        <p:spPr>
          <a:xfrm>
            <a:off x="11360606" y="1935353"/>
            <a:ext cx="5898694" cy="6282944"/>
          </a:xfrm>
          <a:prstGeom prst="rect">
            <a:avLst/>
          </a:prstGeom>
          <a:noFill/>
          <a:ln>
            <a:noFill/>
          </a:ln>
        </p:spPr>
        <p:txBody>
          <a:bodyPr anchorCtr="0" anchor="t" bIns="0" lIns="0" spcFirstLastPara="1" rIns="0" wrap="square" tIns="0">
            <a:spAutoFit/>
          </a:bodyPr>
          <a:lstStyle/>
          <a:p>
            <a:pPr indent="0" lvl="0" marL="0" marR="0" rtl="0" algn="l">
              <a:lnSpc>
                <a:spcPct val="157000"/>
              </a:lnSpc>
              <a:spcBef>
                <a:spcPts val="0"/>
              </a:spcBef>
              <a:spcAft>
                <a:spcPts val="0"/>
              </a:spcAft>
              <a:buNone/>
            </a:pPr>
            <a:r>
              <a:rPr b="0" i="0" lang="en-US" sz="3800" u="none" cap="none" strike="noStrike">
                <a:solidFill>
                  <a:srgbClr val="1D1C24"/>
                </a:solidFill>
                <a:latin typeface="Arial"/>
                <a:ea typeface="Arial"/>
                <a:cs typeface="Arial"/>
                <a:sym typeface="Arial"/>
              </a:rPr>
              <a:t>“Schedule 7 is an enormous blunderbuss that is overused and the consequences of its overuse is that it is abusive”</a:t>
            </a:r>
            <a:endParaRPr/>
          </a:p>
          <a:p>
            <a:pPr indent="0" lvl="0" marL="0" marR="0" rtl="0" algn="l">
              <a:lnSpc>
                <a:spcPct val="157019"/>
              </a:lnSpc>
              <a:spcBef>
                <a:spcPts val="0"/>
              </a:spcBef>
              <a:spcAft>
                <a:spcPts val="0"/>
              </a:spcAft>
              <a:buNone/>
            </a:pPr>
            <a:r>
              <a:rPr b="0" i="0" lang="en-US" sz="2999" u="none" cap="none" strike="noStrike">
                <a:solidFill>
                  <a:srgbClr val="1D1C24"/>
                </a:solidFill>
                <a:latin typeface="Arial"/>
                <a:ea typeface="Arial"/>
                <a:cs typeface="Arial"/>
                <a:sym typeface="Arial"/>
              </a:rPr>
              <a:t>UK-based human rights lawyer Gareth Peirce</a:t>
            </a:r>
            <a:endParaRPr/>
          </a:p>
          <a:p>
            <a:pPr indent="0" lvl="0" marL="0" marR="0" rtl="0" algn="l">
              <a:lnSpc>
                <a:spcPct val="142914"/>
              </a:lnSpc>
              <a:spcBef>
                <a:spcPts val="0"/>
              </a:spcBef>
              <a:spcAft>
                <a:spcPts val="0"/>
              </a:spcAft>
              <a:buNone/>
            </a:pPr>
            <a:r>
              <a:t/>
            </a:r>
            <a:endParaRPr b="0" i="0" sz="2999" u="none" cap="none" strike="noStrike">
              <a:solidFill>
                <a:srgbClr val="1D1C24"/>
              </a:solidFill>
              <a:latin typeface="Arial"/>
              <a:ea typeface="Arial"/>
              <a:cs typeface="Arial"/>
              <a:sym typeface="Arial"/>
            </a:endParaRPr>
          </a:p>
        </p:txBody>
      </p:sp>
      <p:sp>
        <p:nvSpPr>
          <p:cNvPr id="164" name="Google Shape;164;p22"/>
          <p:cNvSpPr txBox="1"/>
          <p:nvPr/>
        </p:nvSpPr>
        <p:spPr>
          <a:xfrm rot="-5400000">
            <a:off x="15713220" y="7350270"/>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COUNTERTERROR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68" name="Shape 168"/>
        <p:cNvGrpSpPr/>
        <p:nvPr/>
      </p:nvGrpSpPr>
      <p:grpSpPr>
        <a:xfrm>
          <a:off x="0" y="0"/>
          <a:ext cx="0" cy="0"/>
          <a:chOff x="0" y="0"/>
          <a:chExt cx="0" cy="0"/>
        </a:xfrm>
      </p:grpSpPr>
      <p:pic>
        <p:nvPicPr>
          <p:cNvPr id="169" name="Google Shape;169;p23"/>
          <p:cNvPicPr preferRelativeResize="0"/>
          <p:nvPr/>
        </p:nvPicPr>
        <p:blipFill rotWithShape="1">
          <a:blip r:embed="rId3">
            <a:alphaModFix/>
          </a:blip>
          <a:srcRect b="0" l="0" r="0" t="0"/>
          <a:stretch/>
        </p:blipFill>
        <p:spPr>
          <a:xfrm>
            <a:off x="5533135" y="572219"/>
            <a:ext cx="7221730" cy="91425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73" name="Shape 173"/>
        <p:cNvGrpSpPr/>
        <p:nvPr/>
      </p:nvGrpSpPr>
      <p:grpSpPr>
        <a:xfrm>
          <a:off x="0" y="0"/>
          <a:ext cx="0" cy="0"/>
          <a:chOff x="0" y="0"/>
          <a:chExt cx="0" cy="0"/>
        </a:xfrm>
      </p:grpSpPr>
      <p:pic>
        <p:nvPicPr>
          <p:cNvPr id="174" name="Google Shape;174;p24"/>
          <p:cNvPicPr preferRelativeResize="0"/>
          <p:nvPr/>
        </p:nvPicPr>
        <p:blipFill rotWithShape="1">
          <a:blip r:embed="rId3">
            <a:alphaModFix/>
          </a:blip>
          <a:srcRect b="0" l="0" r="0" t="0"/>
          <a:stretch/>
        </p:blipFill>
        <p:spPr>
          <a:xfrm>
            <a:off x="3546001" y="1997819"/>
            <a:ext cx="11195997" cy="62913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78" name="Shape 178"/>
        <p:cNvGrpSpPr/>
        <p:nvPr/>
      </p:nvGrpSpPr>
      <p:grpSpPr>
        <a:xfrm>
          <a:off x="0" y="0"/>
          <a:ext cx="0" cy="0"/>
          <a:chOff x="0" y="0"/>
          <a:chExt cx="0" cy="0"/>
        </a:xfrm>
      </p:grpSpPr>
      <p:pic>
        <p:nvPicPr>
          <p:cNvPr id="179" name="Google Shape;179;p25"/>
          <p:cNvPicPr preferRelativeResize="0"/>
          <p:nvPr/>
        </p:nvPicPr>
        <p:blipFill rotWithShape="1">
          <a:blip r:embed="rId3">
            <a:alphaModFix/>
          </a:blip>
          <a:srcRect b="0" l="25040" r="0" t="0"/>
          <a:stretch/>
        </p:blipFill>
        <p:spPr>
          <a:xfrm>
            <a:off x="9621881" y="0"/>
            <a:ext cx="13708378" cy="10287000"/>
          </a:xfrm>
          <a:prstGeom prst="rect">
            <a:avLst/>
          </a:prstGeom>
          <a:noFill/>
          <a:ln>
            <a:noFill/>
          </a:ln>
        </p:spPr>
      </p:pic>
      <p:grpSp>
        <p:nvGrpSpPr>
          <p:cNvPr id="180" name="Google Shape;180;p25"/>
          <p:cNvGrpSpPr/>
          <p:nvPr/>
        </p:nvGrpSpPr>
        <p:grpSpPr>
          <a:xfrm>
            <a:off x="704290" y="690518"/>
            <a:ext cx="8115300" cy="6294303"/>
            <a:chOff x="0" y="-95250"/>
            <a:chExt cx="10820400" cy="8392405"/>
          </a:xfrm>
        </p:grpSpPr>
        <p:sp>
          <p:nvSpPr>
            <p:cNvPr id="181" name="Google Shape;181;p25"/>
            <p:cNvSpPr txBox="1"/>
            <p:nvPr/>
          </p:nvSpPr>
          <p:spPr>
            <a:xfrm>
              <a:off x="0" y="-95250"/>
              <a:ext cx="10820400" cy="2288117"/>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0" i="0" lang="en-US" sz="4999" u="none" cap="none" strike="noStrike">
                  <a:solidFill>
                    <a:srgbClr val="1D1C24"/>
                  </a:solidFill>
                  <a:latin typeface="Arial"/>
                  <a:ea typeface="Arial"/>
                  <a:cs typeface="Arial"/>
                  <a:sym typeface="Arial"/>
                </a:rPr>
                <a:t>Impacts of Schedule 7 in the Muslim Community</a:t>
              </a:r>
              <a:endParaRPr/>
            </a:p>
          </p:txBody>
        </p:sp>
        <p:sp>
          <p:nvSpPr>
            <p:cNvPr id="182" name="Google Shape;182;p25"/>
            <p:cNvSpPr txBox="1"/>
            <p:nvPr/>
          </p:nvSpPr>
          <p:spPr>
            <a:xfrm>
              <a:off x="0" y="2458414"/>
              <a:ext cx="10820400" cy="5838741"/>
            </a:xfrm>
            <a:prstGeom prst="rect">
              <a:avLst/>
            </a:prstGeom>
            <a:noFill/>
            <a:ln>
              <a:noFill/>
            </a:ln>
          </p:spPr>
          <p:txBody>
            <a:bodyPr anchorCtr="0" anchor="t" bIns="0" lIns="0" spcFirstLastPara="1" rIns="0" wrap="square" tIns="0">
              <a:spAutoFit/>
            </a:bodyPr>
            <a:lstStyle/>
            <a:p>
              <a:pPr indent="-367029" lvl="1" marL="734058" marR="0" rtl="0" algn="just">
                <a:lnSpc>
                  <a:spcPct val="152015"/>
                </a:lnSpc>
                <a:spcBef>
                  <a:spcPts val="0"/>
                </a:spcBef>
                <a:spcAft>
                  <a:spcPts val="0"/>
                </a:spcAft>
                <a:buClr>
                  <a:srgbClr val="1D1C24"/>
                </a:buClr>
                <a:buSzPts val="3399"/>
                <a:buFont typeface="Arial"/>
                <a:buChar char="•"/>
              </a:pPr>
              <a:r>
                <a:rPr b="0" i="0" lang="en-US" sz="3399" u="none" cap="none" strike="noStrike">
                  <a:solidFill>
                    <a:srgbClr val="1D1C24"/>
                  </a:solidFill>
                  <a:latin typeface="Arial"/>
                  <a:ea typeface="Arial"/>
                  <a:cs typeface="Arial"/>
                  <a:sym typeface="Arial"/>
                </a:rPr>
                <a:t>Psychological impacts on children</a:t>
              </a:r>
              <a:endParaRPr/>
            </a:p>
            <a:p>
              <a:pPr indent="-367029" lvl="1" marL="734058" marR="0" rtl="0" algn="just">
                <a:lnSpc>
                  <a:spcPct val="140011"/>
                </a:lnSpc>
                <a:spcBef>
                  <a:spcPts val="0"/>
                </a:spcBef>
                <a:spcAft>
                  <a:spcPts val="0"/>
                </a:spcAft>
                <a:buClr>
                  <a:srgbClr val="1D1C24"/>
                </a:buClr>
                <a:buSzPts val="3399"/>
                <a:buFont typeface="Arial"/>
                <a:buChar char="•"/>
              </a:pPr>
              <a:r>
                <a:rPr b="0" i="0" lang="en-US" sz="3399" u="none" cap="none" strike="noStrike">
                  <a:solidFill>
                    <a:srgbClr val="1D1C24"/>
                  </a:solidFill>
                  <a:latin typeface="Arimo"/>
                  <a:ea typeface="Arimo"/>
                  <a:cs typeface="Arimo"/>
                  <a:sym typeface="Arimo"/>
                </a:rPr>
                <a:t>Criminalisation of activists and aid workers</a:t>
              </a:r>
              <a:endParaRPr/>
            </a:p>
            <a:p>
              <a:pPr indent="-367029" lvl="1" marL="734058" marR="0" rtl="0" algn="just">
                <a:lnSpc>
                  <a:spcPct val="152015"/>
                </a:lnSpc>
                <a:spcBef>
                  <a:spcPts val="0"/>
                </a:spcBef>
                <a:spcAft>
                  <a:spcPts val="0"/>
                </a:spcAft>
                <a:buClr>
                  <a:srgbClr val="1D1C24"/>
                </a:buClr>
                <a:buSzPts val="3399"/>
                <a:buFont typeface="Arial"/>
                <a:buChar char="•"/>
              </a:pPr>
              <a:r>
                <a:rPr b="1" i="0" lang="en-US" sz="3399" u="none" cap="none" strike="noStrike">
                  <a:solidFill>
                    <a:srgbClr val="1D1C24"/>
                  </a:solidFill>
                  <a:latin typeface="Arimo"/>
                  <a:ea typeface="Arimo"/>
                  <a:cs typeface="Arimo"/>
                  <a:sym typeface="Arimo"/>
                </a:rPr>
                <a:t>Limitations on Freedom of Speech</a:t>
              </a:r>
              <a:endParaRPr/>
            </a:p>
            <a:p>
              <a:pPr indent="-367029" lvl="1" marL="734058" marR="0" rtl="0" algn="just">
                <a:lnSpc>
                  <a:spcPct val="152015"/>
                </a:lnSpc>
                <a:spcBef>
                  <a:spcPts val="0"/>
                </a:spcBef>
                <a:spcAft>
                  <a:spcPts val="0"/>
                </a:spcAft>
                <a:buClr>
                  <a:srgbClr val="1D1C24"/>
                </a:buClr>
                <a:buSzPts val="3399"/>
                <a:buFont typeface="Arial"/>
                <a:buChar char="•"/>
              </a:pPr>
              <a:r>
                <a:rPr b="1" i="0" lang="en-US" sz="3399" u="none" cap="none" strike="noStrike">
                  <a:solidFill>
                    <a:srgbClr val="1D1C24"/>
                  </a:solidFill>
                  <a:latin typeface="Arimo"/>
                  <a:ea typeface="Arimo"/>
                  <a:cs typeface="Arimo"/>
                  <a:sym typeface="Arimo"/>
                </a:rPr>
                <a:t>Surveillance on Muslim communities</a:t>
              </a:r>
              <a:endParaRPr/>
            </a:p>
            <a:p>
              <a:pPr indent="-367029" lvl="1" marL="734058" marR="0" rtl="0" algn="just">
                <a:lnSpc>
                  <a:spcPct val="152015"/>
                </a:lnSpc>
                <a:spcBef>
                  <a:spcPts val="0"/>
                </a:spcBef>
                <a:spcAft>
                  <a:spcPts val="0"/>
                </a:spcAft>
                <a:buClr>
                  <a:srgbClr val="1D1C24"/>
                </a:buClr>
                <a:buSzPts val="3399"/>
                <a:buFont typeface="Arial"/>
                <a:buChar char="•"/>
              </a:pPr>
              <a:r>
                <a:rPr b="1" i="0" lang="en-US" sz="3399" u="none" cap="none" strike="noStrike">
                  <a:solidFill>
                    <a:srgbClr val="1D1C24"/>
                  </a:solidFill>
                  <a:latin typeface="Arimo"/>
                  <a:ea typeface="Arimo"/>
                  <a:cs typeface="Arimo"/>
                  <a:sym typeface="Arimo"/>
                </a:rPr>
                <a:t>Distrust between Counter-Terror police and policies</a:t>
              </a:r>
              <a:endParaRPr/>
            </a:p>
          </p:txBody>
        </p:sp>
      </p:grpSp>
      <p:sp>
        <p:nvSpPr>
          <p:cNvPr id="183" name="Google Shape;183;p25"/>
          <p:cNvSpPr txBox="1"/>
          <p:nvPr/>
        </p:nvSpPr>
        <p:spPr>
          <a:xfrm rot="-5400000">
            <a:off x="-1265652" y="7936209"/>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COUNTERTERROR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87" name="Shape 187"/>
        <p:cNvGrpSpPr/>
        <p:nvPr/>
      </p:nvGrpSpPr>
      <p:grpSpPr>
        <a:xfrm>
          <a:off x="0" y="0"/>
          <a:ext cx="0" cy="0"/>
          <a:chOff x="0" y="0"/>
          <a:chExt cx="0" cy="0"/>
        </a:xfrm>
      </p:grpSpPr>
      <p:sp>
        <p:nvSpPr>
          <p:cNvPr id="188" name="Google Shape;188;p26"/>
          <p:cNvSpPr txBox="1"/>
          <p:nvPr/>
        </p:nvSpPr>
        <p:spPr>
          <a:xfrm>
            <a:off x="1028700" y="3148013"/>
            <a:ext cx="16230600" cy="39909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800" u="none" cap="none" strike="noStrike">
                <a:solidFill>
                  <a:srgbClr val="1D1C24"/>
                </a:solidFill>
                <a:latin typeface="Arimo"/>
                <a:ea typeface="Arimo"/>
                <a:cs typeface="Arimo"/>
                <a:sym typeface="Arimo"/>
              </a:rPr>
              <a:t>"The crux of the problem with Schedule 7 is its disregard for the norms of due process. Like many other counter-terrorism laws, the usual criminal law safeguards are discarded under Schedule 7, resulting in an unjust, draconian piece of legislation which is not only unsuitable for the purpose that it is supposedly billed for, but which permits and justifies systematic abuses against individuals."</a:t>
            </a:r>
            <a:r>
              <a:rPr b="0" i="0" lang="en-US" sz="3800" u="none" cap="none" strike="noStrike">
                <a:solidFill>
                  <a:srgbClr val="1D1C24"/>
                </a:solidFill>
                <a:latin typeface="Arimo"/>
                <a:ea typeface="Arimo"/>
                <a:cs typeface="Arimo"/>
                <a:sym typeface="Arimo"/>
              </a:rPr>
              <a:t> </a:t>
            </a:r>
            <a:endParaRPr/>
          </a:p>
          <a:p>
            <a:pPr indent="0" lvl="0" marL="0" marR="0" rtl="0" algn="ctr">
              <a:lnSpc>
                <a:spcPct val="120000"/>
              </a:lnSpc>
              <a:spcBef>
                <a:spcPts val="0"/>
              </a:spcBef>
              <a:spcAft>
                <a:spcPts val="0"/>
              </a:spcAft>
              <a:buNone/>
            </a:pPr>
            <a:r>
              <a:rPr b="0" i="0" lang="en-US" sz="3700" u="none" cap="none" strike="noStrike">
                <a:solidFill>
                  <a:srgbClr val="1D1C24"/>
                </a:solidFill>
                <a:latin typeface="Arial"/>
                <a:ea typeface="Arial"/>
                <a:cs typeface="Arial"/>
                <a:sym typeface="Arial"/>
              </a:rPr>
              <a:t>Cage</a:t>
            </a:r>
            <a:endParaRPr/>
          </a:p>
        </p:txBody>
      </p:sp>
      <p:sp>
        <p:nvSpPr>
          <p:cNvPr id="189" name="Google Shape;189;p26"/>
          <p:cNvSpPr txBox="1"/>
          <p:nvPr/>
        </p:nvSpPr>
        <p:spPr>
          <a:xfrm rot="-5400000">
            <a:off x="-1075152" y="7936209"/>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COUNTERTERROR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93" name="Shape 93"/>
        <p:cNvGrpSpPr/>
        <p:nvPr/>
      </p:nvGrpSpPr>
      <p:grpSpPr>
        <a:xfrm>
          <a:off x="0" y="0"/>
          <a:ext cx="0" cy="0"/>
          <a:chOff x="0" y="0"/>
          <a:chExt cx="0" cy="0"/>
        </a:xfrm>
      </p:grpSpPr>
      <p:grpSp>
        <p:nvGrpSpPr>
          <p:cNvPr id="94" name="Google Shape;94;p14"/>
          <p:cNvGrpSpPr/>
          <p:nvPr/>
        </p:nvGrpSpPr>
        <p:grpSpPr>
          <a:xfrm>
            <a:off x="2224891" y="942975"/>
            <a:ext cx="14509214" cy="7324435"/>
            <a:chOff x="0" y="-114300"/>
            <a:chExt cx="19345619" cy="9765914"/>
          </a:xfrm>
        </p:grpSpPr>
        <p:sp>
          <p:nvSpPr>
            <p:cNvPr id="95" name="Google Shape;95;p14"/>
            <p:cNvSpPr txBox="1"/>
            <p:nvPr/>
          </p:nvSpPr>
          <p:spPr>
            <a:xfrm>
              <a:off x="0" y="-114300"/>
              <a:ext cx="19345619" cy="117940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300" u="none" cap="none" strike="noStrike">
                  <a:solidFill>
                    <a:srgbClr val="1D1C24"/>
                  </a:solidFill>
                  <a:latin typeface="Arial"/>
                  <a:ea typeface="Arial"/>
                  <a:cs typeface="Arial"/>
                  <a:sym typeface="Arial"/>
                </a:rPr>
                <a:t>Overview</a:t>
              </a:r>
              <a:endParaRPr/>
            </a:p>
          </p:txBody>
        </p:sp>
        <p:sp>
          <p:nvSpPr>
            <p:cNvPr id="96" name="Google Shape;96;p14"/>
            <p:cNvSpPr txBox="1"/>
            <p:nvPr/>
          </p:nvSpPr>
          <p:spPr>
            <a:xfrm>
              <a:off x="0" y="1326552"/>
              <a:ext cx="19345619" cy="8325062"/>
            </a:xfrm>
            <a:prstGeom prst="rect">
              <a:avLst/>
            </a:prstGeom>
            <a:noFill/>
            <a:ln>
              <a:noFill/>
            </a:ln>
          </p:spPr>
          <p:txBody>
            <a:bodyPr anchorCtr="0" anchor="t" bIns="0" lIns="0" spcFirstLastPara="1" rIns="0" wrap="square" tIns="0">
              <a:spAutoFit/>
            </a:bodyPr>
            <a:lstStyle/>
            <a:p>
              <a:pPr indent="0" lvl="0" marL="0" marR="0" rtl="0" algn="l">
                <a:lnSpc>
                  <a:spcPct val="157014"/>
                </a:lnSpc>
                <a:spcBef>
                  <a:spcPts val="0"/>
                </a:spcBef>
                <a:spcAft>
                  <a:spcPts val="0"/>
                </a:spcAft>
                <a:buNone/>
              </a:pPr>
              <a:r>
                <a:rPr b="0" i="0" lang="en-US" sz="3999" u="none" cap="none" strike="noStrike">
                  <a:solidFill>
                    <a:srgbClr val="1D1C24"/>
                  </a:solidFill>
                  <a:latin typeface="Arial"/>
                  <a:ea typeface="Arial"/>
                  <a:cs typeface="Arial"/>
                  <a:sym typeface="Arial"/>
                </a:rPr>
                <a:t>This module aims to understand:</a:t>
              </a:r>
              <a:endParaRPr/>
            </a:p>
            <a:p>
              <a:pPr indent="0" lvl="0" marL="0" marR="0" rtl="0" algn="l">
                <a:lnSpc>
                  <a:spcPct val="157014"/>
                </a:lnSpc>
                <a:spcBef>
                  <a:spcPts val="0"/>
                </a:spcBef>
                <a:spcAft>
                  <a:spcPts val="0"/>
                </a:spcAft>
                <a:buNone/>
              </a:pPr>
              <a:r>
                <a:rPr b="0" i="0" lang="en-US" sz="3999" u="none" cap="none" strike="noStrike">
                  <a:solidFill>
                    <a:srgbClr val="1D1C24"/>
                  </a:solidFill>
                  <a:latin typeface="Arial"/>
                  <a:ea typeface="Arial"/>
                  <a:cs typeface="Arial"/>
                  <a:sym typeface="Arial"/>
                </a:rPr>
                <a:t> </a:t>
              </a:r>
              <a:endParaRPr/>
            </a:p>
            <a:p>
              <a:pPr indent="-431799" lvl="1" marL="863597" marR="0" rtl="0" algn="l">
                <a:lnSpc>
                  <a:spcPct val="157014"/>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What is Schedule 7, and how is it enforced</a:t>
              </a:r>
              <a:endParaRPr/>
            </a:p>
            <a:p>
              <a:pPr indent="-431799" lvl="1" marL="863597" marR="0" rtl="0" algn="l">
                <a:lnSpc>
                  <a:spcPct val="157014"/>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How it fits in the Government's wider counter-terrorism plans, and its effectiveness</a:t>
              </a:r>
              <a:endParaRPr/>
            </a:p>
            <a:p>
              <a:pPr indent="-431799" lvl="1" marL="863597" marR="0" rtl="0" algn="l">
                <a:lnSpc>
                  <a:spcPct val="157014"/>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The major flaws in Schedule 7, including a lack of transparency, violation of human rights, and its Islamophobic application</a:t>
              </a:r>
              <a:endParaRPr/>
            </a:p>
          </p:txBody>
        </p:sp>
      </p:grpSp>
      <p:sp>
        <p:nvSpPr>
          <p:cNvPr id="97" name="Google Shape;97;p14"/>
          <p:cNvSpPr txBox="1"/>
          <p:nvPr/>
        </p:nvSpPr>
        <p:spPr>
          <a:xfrm rot="-5400000">
            <a:off x="-655492" y="7499978"/>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COUNTERTERROR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01" name="Shape 101"/>
        <p:cNvGrpSpPr/>
        <p:nvPr/>
      </p:nvGrpSpPr>
      <p:grpSpPr>
        <a:xfrm>
          <a:off x="0" y="0"/>
          <a:ext cx="0" cy="0"/>
          <a:chOff x="0" y="0"/>
          <a:chExt cx="0" cy="0"/>
        </a:xfrm>
      </p:grpSpPr>
      <p:grpSp>
        <p:nvGrpSpPr>
          <p:cNvPr id="102" name="Google Shape;102;p15"/>
          <p:cNvGrpSpPr/>
          <p:nvPr/>
        </p:nvGrpSpPr>
        <p:grpSpPr>
          <a:xfrm>
            <a:off x="1499347" y="743874"/>
            <a:ext cx="8912161" cy="6842344"/>
            <a:chOff x="0" y="-114300"/>
            <a:chExt cx="11882881" cy="9123125"/>
          </a:xfrm>
        </p:grpSpPr>
        <p:sp>
          <p:nvSpPr>
            <p:cNvPr id="103" name="Google Shape;103;p15"/>
            <p:cNvSpPr txBox="1"/>
            <p:nvPr/>
          </p:nvSpPr>
          <p:spPr>
            <a:xfrm>
              <a:off x="0" y="-114300"/>
              <a:ext cx="11882881" cy="117940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300" u="none" cap="none" strike="noStrike">
                  <a:solidFill>
                    <a:srgbClr val="1D1C24"/>
                  </a:solidFill>
                  <a:latin typeface="Arial"/>
                  <a:ea typeface="Arial"/>
                  <a:cs typeface="Arial"/>
                  <a:sym typeface="Arial"/>
                </a:rPr>
                <a:t>What is  Schedule 7</a:t>
              </a:r>
              <a:endParaRPr/>
            </a:p>
          </p:txBody>
        </p:sp>
        <p:sp>
          <p:nvSpPr>
            <p:cNvPr id="104" name="Google Shape;104;p15"/>
            <p:cNvSpPr txBox="1"/>
            <p:nvPr/>
          </p:nvSpPr>
          <p:spPr>
            <a:xfrm>
              <a:off x="0" y="1421802"/>
              <a:ext cx="11882881" cy="7587023"/>
            </a:xfrm>
            <a:prstGeom prst="rect">
              <a:avLst/>
            </a:prstGeom>
            <a:noFill/>
            <a:ln>
              <a:noFill/>
            </a:ln>
          </p:spPr>
          <p:txBody>
            <a:bodyPr anchorCtr="0" anchor="t" bIns="0" lIns="0" spcFirstLastPara="1" rIns="0" wrap="square" tIns="0">
              <a:spAutoFit/>
            </a:bodyPr>
            <a:lstStyle/>
            <a:p>
              <a:pPr indent="-367029" lvl="1" marL="734058" marR="0" rtl="0" algn="l">
                <a:lnSpc>
                  <a:spcPct val="134010"/>
                </a:lnSpc>
                <a:spcBef>
                  <a:spcPts val="0"/>
                </a:spcBef>
                <a:spcAft>
                  <a:spcPts val="0"/>
                </a:spcAft>
                <a:buClr>
                  <a:srgbClr val="1D1C24"/>
                </a:buClr>
                <a:buSzPts val="3399"/>
                <a:buFont typeface="Arial"/>
                <a:buChar char="•"/>
              </a:pPr>
              <a:r>
                <a:rPr b="0" i="0" lang="en-US" sz="3399" u="none" cap="none" strike="noStrike">
                  <a:solidFill>
                    <a:srgbClr val="1D1C24"/>
                  </a:solidFill>
                  <a:latin typeface="Arial"/>
                  <a:ea typeface="Arial"/>
                  <a:cs typeface="Arial"/>
                  <a:sym typeface="Arial"/>
                </a:rPr>
                <a:t>"Key part" of UK border security arrangements</a:t>
              </a:r>
              <a:endParaRPr/>
            </a:p>
            <a:p>
              <a:pPr indent="-367029" lvl="1" marL="734058" marR="0" rtl="0" algn="l">
                <a:lnSpc>
                  <a:spcPct val="134010"/>
                </a:lnSpc>
                <a:spcBef>
                  <a:spcPts val="0"/>
                </a:spcBef>
                <a:spcAft>
                  <a:spcPts val="0"/>
                </a:spcAft>
                <a:buClr>
                  <a:srgbClr val="1D1C24"/>
                </a:buClr>
                <a:buSzPts val="3399"/>
                <a:buFont typeface="Arial"/>
                <a:buChar char="•"/>
              </a:pPr>
              <a:r>
                <a:rPr b="0" i="0" lang="en-US" sz="3399" u="none" cap="none" strike="noStrike">
                  <a:solidFill>
                    <a:srgbClr val="1D1C24"/>
                  </a:solidFill>
                  <a:latin typeface="Arial"/>
                  <a:ea typeface="Arial"/>
                  <a:cs typeface="Arial"/>
                  <a:sym typeface="Arial"/>
                </a:rPr>
                <a:t>Schedule 7 grants examining officers to stop &amp; question individuals at UK ports and borders</a:t>
              </a:r>
              <a:endParaRPr/>
            </a:p>
            <a:p>
              <a:pPr indent="-367029" lvl="1" marL="734058" marR="0" rtl="0" algn="l">
                <a:lnSpc>
                  <a:spcPct val="134010"/>
                </a:lnSpc>
                <a:spcBef>
                  <a:spcPts val="0"/>
                </a:spcBef>
                <a:spcAft>
                  <a:spcPts val="0"/>
                </a:spcAft>
                <a:buClr>
                  <a:srgbClr val="1D1C24"/>
                </a:buClr>
                <a:buSzPts val="3399"/>
                <a:buFont typeface="Arial"/>
                <a:buChar char="•"/>
              </a:pPr>
              <a:r>
                <a:rPr b="0" i="0" lang="en-US" sz="3399" u="none" cap="none" strike="noStrike">
                  <a:solidFill>
                    <a:srgbClr val="1D1C24"/>
                  </a:solidFill>
                  <a:latin typeface="Arial"/>
                  <a:ea typeface="Arial"/>
                  <a:cs typeface="Arial"/>
                  <a:sym typeface="Arial"/>
                </a:rPr>
                <a:t>Individuals are assessed to determine whether they may be involved in terrorist-related activity</a:t>
              </a:r>
              <a:endParaRPr/>
            </a:p>
            <a:p>
              <a:pPr indent="-367029" lvl="1" marL="734058" marR="0" rtl="0" algn="l">
                <a:lnSpc>
                  <a:spcPct val="134010"/>
                </a:lnSpc>
                <a:spcBef>
                  <a:spcPts val="0"/>
                </a:spcBef>
                <a:spcAft>
                  <a:spcPts val="0"/>
                </a:spcAft>
                <a:buClr>
                  <a:srgbClr val="1D1C24"/>
                </a:buClr>
                <a:buSzPts val="3399"/>
                <a:buFont typeface="Arial"/>
                <a:buChar char="•"/>
              </a:pPr>
              <a:r>
                <a:rPr b="0" i="0" lang="en-US" sz="3399" u="none" cap="none" strike="noStrike">
                  <a:solidFill>
                    <a:srgbClr val="1D1C24"/>
                  </a:solidFill>
                  <a:latin typeface="Arial"/>
                  <a:ea typeface="Arial"/>
                  <a:cs typeface="Arial"/>
                  <a:sym typeface="Arial"/>
                </a:rPr>
                <a:t>In order to determine if an individual is a suspect or not</a:t>
              </a:r>
              <a:endParaRPr/>
            </a:p>
          </p:txBody>
        </p:sp>
      </p:grpSp>
      <p:sp>
        <p:nvSpPr>
          <p:cNvPr id="105" name="Google Shape;105;p15"/>
          <p:cNvSpPr txBox="1"/>
          <p:nvPr/>
        </p:nvSpPr>
        <p:spPr>
          <a:xfrm rot="-5400000">
            <a:off x="-655492" y="7499978"/>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COUNTERTERROR  </a:t>
            </a:r>
            <a:endParaRPr/>
          </a:p>
        </p:txBody>
      </p:sp>
      <p:pic>
        <p:nvPicPr>
          <p:cNvPr id="106" name="Google Shape;106;p15"/>
          <p:cNvPicPr preferRelativeResize="0"/>
          <p:nvPr/>
        </p:nvPicPr>
        <p:blipFill rotWithShape="1">
          <a:blip r:embed="rId3">
            <a:alphaModFix/>
          </a:blip>
          <a:srcRect b="0" l="16852" r="36073" t="0"/>
          <a:stretch/>
        </p:blipFill>
        <p:spPr>
          <a:xfrm>
            <a:off x="11033256" y="0"/>
            <a:ext cx="7254744" cy="10287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10" name="Shape 110"/>
        <p:cNvGrpSpPr/>
        <p:nvPr/>
      </p:nvGrpSpPr>
      <p:grpSpPr>
        <a:xfrm>
          <a:off x="0" y="0"/>
          <a:ext cx="0" cy="0"/>
          <a:chOff x="0" y="0"/>
          <a:chExt cx="0" cy="0"/>
        </a:xfrm>
      </p:grpSpPr>
      <p:grpSp>
        <p:nvGrpSpPr>
          <p:cNvPr id="111" name="Google Shape;111;p16"/>
          <p:cNvGrpSpPr/>
          <p:nvPr/>
        </p:nvGrpSpPr>
        <p:grpSpPr>
          <a:xfrm>
            <a:off x="7134209" y="232280"/>
            <a:ext cx="10748234" cy="9722166"/>
            <a:chOff x="0" y="-95250"/>
            <a:chExt cx="14330979" cy="12962888"/>
          </a:xfrm>
        </p:grpSpPr>
        <p:sp>
          <p:nvSpPr>
            <p:cNvPr id="112" name="Google Shape;112;p16"/>
            <p:cNvSpPr txBox="1"/>
            <p:nvPr/>
          </p:nvSpPr>
          <p:spPr>
            <a:xfrm>
              <a:off x="0" y="-95250"/>
              <a:ext cx="14330979" cy="2210739"/>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0" i="0" lang="en-US" sz="4854" u="none" cap="none" strike="noStrike">
                  <a:solidFill>
                    <a:srgbClr val="1D1C24"/>
                  </a:solidFill>
                  <a:latin typeface="Arial"/>
                  <a:ea typeface="Arial"/>
                  <a:cs typeface="Arial"/>
                  <a:sym typeface="Arial"/>
                </a:rPr>
                <a:t>What Actually Happens During a Schedule 7 Stop? </a:t>
              </a:r>
              <a:endParaRPr/>
            </a:p>
          </p:txBody>
        </p:sp>
        <p:sp>
          <p:nvSpPr>
            <p:cNvPr id="113" name="Google Shape;113;p16"/>
            <p:cNvSpPr txBox="1"/>
            <p:nvPr/>
          </p:nvSpPr>
          <p:spPr>
            <a:xfrm>
              <a:off x="0" y="2419136"/>
              <a:ext cx="14330979" cy="1044850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1D1C24"/>
                  </a:solidFill>
                  <a:latin typeface="Arial"/>
                  <a:ea typeface="Arial"/>
                  <a:cs typeface="Arial"/>
                  <a:sym typeface="Arial"/>
                </a:rPr>
                <a:t>Typically, a Schedule 7 stop has the following 3 steps:</a:t>
              </a:r>
              <a:endParaRPr/>
            </a:p>
            <a:p>
              <a:pPr indent="-345439" lvl="1" marL="690881" marR="0" rtl="0" algn="l">
                <a:lnSpc>
                  <a:spcPct val="140000"/>
                </a:lnSpc>
                <a:spcBef>
                  <a:spcPts val="0"/>
                </a:spcBef>
                <a:spcAft>
                  <a:spcPts val="0"/>
                </a:spcAft>
                <a:buClr>
                  <a:srgbClr val="1D1C24"/>
                </a:buClr>
                <a:buSzPts val="3200"/>
                <a:buFont typeface="Arial"/>
                <a:buChar char="•"/>
              </a:pPr>
              <a:r>
                <a:rPr b="1" i="0" lang="en-US" sz="3200" u="none" cap="none" strike="noStrike">
                  <a:solidFill>
                    <a:srgbClr val="1D1C24"/>
                  </a:solidFill>
                  <a:latin typeface="Arimo"/>
                  <a:ea typeface="Arimo"/>
                  <a:cs typeface="Arimo"/>
                  <a:sym typeface="Arimo"/>
                </a:rPr>
                <a:t>Screening/Questioning</a:t>
              </a:r>
              <a:endParaRPr/>
            </a:p>
            <a:p>
              <a:pPr indent="-460587" lvl="2" marL="1381761" marR="0" rtl="0" algn="l">
                <a:lnSpc>
                  <a:spcPct val="140000"/>
                </a:lnSpc>
                <a:spcBef>
                  <a:spcPts val="0"/>
                </a:spcBef>
                <a:spcAft>
                  <a:spcPts val="0"/>
                </a:spcAft>
                <a:buClr>
                  <a:srgbClr val="1D1C24"/>
                </a:buClr>
                <a:buSzPts val="3200"/>
                <a:buFont typeface="Arial"/>
                <a:buChar char="⚬"/>
              </a:pPr>
              <a:r>
                <a:rPr b="1" i="0" lang="en-US" sz="3200" u="none" cap="none" strike="noStrike">
                  <a:solidFill>
                    <a:srgbClr val="1D1C24"/>
                  </a:solidFill>
                  <a:latin typeface="Arimo"/>
                  <a:ea typeface="Arimo"/>
                  <a:cs typeface="Arimo"/>
                  <a:sym typeface="Arimo"/>
                </a:rPr>
                <a:t>Involves simple questions </a:t>
              </a:r>
              <a:endParaRPr/>
            </a:p>
            <a:p>
              <a:pPr indent="-345439" lvl="1" marL="690881" marR="0" rtl="0" algn="l">
                <a:lnSpc>
                  <a:spcPct val="140000"/>
                </a:lnSpc>
                <a:spcBef>
                  <a:spcPts val="0"/>
                </a:spcBef>
                <a:spcAft>
                  <a:spcPts val="0"/>
                </a:spcAft>
                <a:buClr>
                  <a:srgbClr val="1D1C24"/>
                </a:buClr>
                <a:buSzPts val="3200"/>
                <a:buFont typeface="Arial"/>
                <a:buChar char="•"/>
              </a:pPr>
              <a:r>
                <a:rPr b="1" i="0" lang="en-US" sz="3200" u="none" cap="none" strike="noStrike">
                  <a:solidFill>
                    <a:srgbClr val="1D1C24"/>
                  </a:solidFill>
                  <a:latin typeface="Arimo"/>
                  <a:ea typeface="Arimo"/>
                  <a:cs typeface="Arimo"/>
                  <a:sym typeface="Arimo"/>
                </a:rPr>
                <a:t>Examination</a:t>
              </a:r>
              <a:endParaRPr/>
            </a:p>
            <a:p>
              <a:pPr indent="-460587" lvl="2" marL="1381761" marR="0" rtl="0" algn="l">
                <a:lnSpc>
                  <a:spcPct val="140000"/>
                </a:lnSpc>
                <a:spcBef>
                  <a:spcPts val="0"/>
                </a:spcBef>
                <a:spcAft>
                  <a:spcPts val="0"/>
                </a:spcAft>
                <a:buClr>
                  <a:srgbClr val="1D1C24"/>
                </a:buClr>
                <a:buSzPts val="3200"/>
                <a:buFont typeface="Arial"/>
                <a:buChar char="⚬"/>
              </a:pPr>
              <a:r>
                <a:rPr b="0" i="0" lang="en-US" sz="3200" u="none" cap="none" strike="noStrike">
                  <a:solidFill>
                    <a:srgbClr val="1D1C24"/>
                  </a:solidFill>
                  <a:latin typeface="Arial"/>
                  <a:ea typeface="Arial"/>
                  <a:cs typeface="Arial"/>
                  <a:sym typeface="Arial"/>
                </a:rPr>
                <a:t>Public information leaflet</a:t>
              </a:r>
              <a:endParaRPr/>
            </a:p>
            <a:p>
              <a:pPr indent="-460587" lvl="2" marL="1381761" marR="0" rtl="0" algn="l">
                <a:lnSpc>
                  <a:spcPct val="140000"/>
                </a:lnSpc>
                <a:spcBef>
                  <a:spcPts val="0"/>
                </a:spcBef>
                <a:spcAft>
                  <a:spcPts val="0"/>
                </a:spcAft>
                <a:buClr>
                  <a:srgbClr val="1D1C24"/>
                </a:buClr>
                <a:buSzPts val="3200"/>
                <a:buFont typeface="Arial"/>
                <a:buChar char="⚬"/>
              </a:pPr>
              <a:r>
                <a:rPr b="0" i="0" lang="en-US" sz="3200" u="none" cap="none" strike="noStrike">
                  <a:solidFill>
                    <a:srgbClr val="1D1C24"/>
                  </a:solidFill>
                  <a:latin typeface="Arial"/>
                  <a:ea typeface="Arial"/>
                  <a:cs typeface="Arial"/>
                  <a:sym typeface="Arial"/>
                </a:rPr>
                <a:t>Further questioning</a:t>
              </a:r>
              <a:endParaRPr/>
            </a:p>
            <a:p>
              <a:pPr indent="-460587" lvl="2" marL="1381761" marR="0" rtl="0" algn="l">
                <a:lnSpc>
                  <a:spcPct val="140000"/>
                </a:lnSpc>
                <a:spcBef>
                  <a:spcPts val="0"/>
                </a:spcBef>
                <a:spcAft>
                  <a:spcPts val="0"/>
                </a:spcAft>
                <a:buClr>
                  <a:srgbClr val="1D1C24"/>
                </a:buClr>
                <a:buSzPts val="3200"/>
                <a:buFont typeface="Arial"/>
                <a:buChar char="⚬"/>
              </a:pPr>
              <a:r>
                <a:rPr b="0" i="0" lang="en-US" sz="3200" u="none" cap="none" strike="noStrike">
                  <a:solidFill>
                    <a:srgbClr val="1D1C24"/>
                  </a:solidFill>
                  <a:latin typeface="Arial"/>
                  <a:ea typeface="Arial"/>
                  <a:cs typeface="Arial"/>
                  <a:sym typeface="Arial"/>
                </a:rPr>
                <a:t>Examining officers may use existing knowledge of terrorist organisations and emerging activities</a:t>
              </a:r>
              <a:endParaRPr/>
            </a:p>
            <a:p>
              <a:pPr indent="-460587" lvl="2" marL="1381761" marR="0" rtl="0" algn="l">
                <a:lnSpc>
                  <a:spcPct val="140000"/>
                </a:lnSpc>
                <a:spcBef>
                  <a:spcPts val="0"/>
                </a:spcBef>
                <a:spcAft>
                  <a:spcPts val="0"/>
                </a:spcAft>
                <a:buClr>
                  <a:srgbClr val="1D1C24"/>
                </a:buClr>
                <a:buSzPts val="3200"/>
                <a:buFont typeface="Arial"/>
                <a:buChar char="⚬"/>
              </a:pPr>
              <a:r>
                <a:rPr b="0" i="0" lang="en-US" sz="3200" u="none" cap="none" strike="noStrike">
                  <a:solidFill>
                    <a:srgbClr val="1D1C24"/>
                  </a:solidFill>
                  <a:latin typeface="Arial"/>
                  <a:ea typeface="Arial"/>
                  <a:cs typeface="Arial"/>
                  <a:sym typeface="Arial"/>
                </a:rPr>
                <a:t>Individuals may be searched along with their belongings and any electronics</a:t>
              </a:r>
              <a:endParaRPr/>
            </a:p>
            <a:p>
              <a:pPr indent="-345439" lvl="1" marL="690881" marR="0" rtl="0" algn="l">
                <a:lnSpc>
                  <a:spcPct val="140000"/>
                </a:lnSpc>
                <a:spcBef>
                  <a:spcPts val="0"/>
                </a:spcBef>
                <a:spcAft>
                  <a:spcPts val="0"/>
                </a:spcAft>
                <a:buClr>
                  <a:srgbClr val="1D1C24"/>
                </a:buClr>
                <a:buSzPts val="3200"/>
                <a:buFont typeface="Arial"/>
                <a:buChar char="•"/>
              </a:pPr>
              <a:r>
                <a:rPr b="0" i="0" lang="en-US" sz="3200" u="none" cap="none" strike="noStrike">
                  <a:solidFill>
                    <a:srgbClr val="1D1C24"/>
                  </a:solidFill>
                  <a:latin typeface="Arial"/>
                  <a:ea typeface="Arial"/>
                  <a:cs typeface="Arial"/>
                  <a:sym typeface="Arial"/>
                </a:rPr>
                <a:t>Detention</a:t>
              </a:r>
              <a:endParaRPr/>
            </a:p>
            <a:p>
              <a:pPr indent="-460587" lvl="2" marL="1381761" marR="0" rtl="0" algn="l">
                <a:lnSpc>
                  <a:spcPct val="140000"/>
                </a:lnSpc>
                <a:spcBef>
                  <a:spcPts val="0"/>
                </a:spcBef>
                <a:spcAft>
                  <a:spcPts val="0"/>
                </a:spcAft>
                <a:buClr>
                  <a:srgbClr val="1D1C24"/>
                </a:buClr>
                <a:buSzPts val="3200"/>
                <a:buFont typeface="Arial"/>
                <a:buChar char="⚬"/>
              </a:pPr>
              <a:r>
                <a:rPr b="0" i="0" lang="en-US" sz="3200" u="none" cap="none" strike="noStrike">
                  <a:solidFill>
                    <a:srgbClr val="1D1C24"/>
                  </a:solidFill>
                  <a:latin typeface="Arial"/>
                  <a:ea typeface="Arial"/>
                  <a:cs typeface="Arial"/>
                  <a:sym typeface="Arial"/>
                </a:rPr>
                <a:t>Notice of detention</a:t>
              </a:r>
              <a:endParaRPr/>
            </a:p>
            <a:p>
              <a:pPr indent="-460587" lvl="2" marL="1381761" marR="0" rtl="0" algn="l">
                <a:lnSpc>
                  <a:spcPct val="140000"/>
                </a:lnSpc>
                <a:spcBef>
                  <a:spcPts val="0"/>
                </a:spcBef>
                <a:spcAft>
                  <a:spcPts val="0"/>
                </a:spcAft>
                <a:buClr>
                  <a:srgbClr val="1D1C24"/>
                </a:buClr>
                <a:buSzPts val="3200"/>
                <a:buFont typeface="Arial"/>
                <a:buChar char="⚬"/>
              </a:pPr>
              <a:r>
                <a:rPr b="0" i="0" lang="en-US" sz="3200" u="none" cap="none" strike="noStrike">
                  <a:solidFill>
                    <a:srgbClr val="1D1C24"/>
                  </a:solidFill>
                  <a:latin typeface="Arial"/>
                  <a:ea typeface="Arial"/>
                  <a:cs typeface="Arial"/>
                  <a:sym typeface="Arial"/>
                </a:rPr>
                <a:t>Right to inform someone</a:t>
              </a:r>
              <a:endParaRPr/>
            </a:p>
            <a:p>
              <a:pPr indent="-460587" lvl="2" marL="1381761" marR="0" rtl="0" algn="l">
                <a:lnSpc>
                  <a:spcPct val="140000"/>
                </a:lnSpc>
                <a:spcBef>
                  <a:spcPts val="0"/>
                </a:spcBef>
                <a:spcAft>
                  <a:spcPts val="0"/>
                </a:spcAft>
                <a:buClr>
                  <a:srgbClr val="1D1C24"/>
                </a:buClr>
                <a:buSzPts val="3200"/>
                <a:buFont typeface="Arial"/>
                <a:buChar char="⚬"/>
              </a:pPr>
              <a:r>
                <a:rPr b="0" i="0" lang="en-US" sz="3200" u="none" cap="none" strike="noStrike">
                  <a:solidFill>
                    <a:srgbClr val="1D1C24"/>
                  </a:solidFill>
                  <a:latin typeface="Arial"/>
                  <a:ea typeface="Arial"/>
                  <a:cs typeface="Arial"/>
                  <a:sym typeface="Arial"/>
                </a:rPr>
                <a:t>Right to speak to a lawyer</a:t>
              </a:r>
              <a:endParaRPr/>
            </a:p>
          </p:txBody>
        </p:sp>
      </p:grpSp>
      <p:pic>
        <p:nvPicPr>
          <p:cNvPr id="114" name="Google Shape;114;p16"/>
          <p:cNvPicPr preferRelativeResize="0"/>
          <p:nvPr/>
        </p:nvPicPr>
        <p:blipFill rotWithShape="1">
          <a:blip r:embed="rId3">
            <a:alphaModFix/>
          </a:blip>
          <a:srcRect b="98" l="344" r="22049" t="0"/>
          <a:stretch/>
        </p:blipFill>
        <p:spPr>
          <a:xfrm>
            <a:off x="-5226474" y="0"/>
            <a:ext cx="11980768" cy="10287000"/>
          </a:xfrm>
          <a:prstGeom prst="rect">
            <a:avLst/>
          </a:prstGeom>
          <a:noFill/>
          <a:ln>
            <a:noFill/>
          </a:ln>
        </p:spPr>
      </p:pic>
      <p:sp>
        <p:nvSpPr>
          <p:cNvPr id="115" name="Google Shape;115;p16"/>
          <p:cNvSpPr txBox="1"/>
          <p:nvPr/>
        </p:nvSpPr>
        <p:spPr>
          <a:xfrm rot="-5400000">
            <a:off x="15974413" y="8046416"/>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COUNTERTERROR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19" name="Shape 119"/>
        <p:cNvGrpSpPr/>
        <p:nvPr/>
      </p:nvGrpSpPr>
      <p:grpSpPr>
        <a:xfrm>
          <a:off x="0" y="0"/>
          <a:ext cx="0" cy="0"/>
          <a:chOff x="0" y="0"/>
          <a:chExt cx="0" cy="0"/>
        </a:xfrm>
      </p:grpSpPr>
      <p:grpSp>
        <p:nvGrpSpPr>
          <p:cNvPr id="120" name="Google Shape;120;p17"/>
          <p:cNvGrpSpPr/>
          <p:nvPr/>
        </p:nvGrpSpPr>
        <p:grpSpPr>
          <a:xfrm>
            <a:off x="1716770" y="957262"/>
            <a:ext cx="15081270" cy="6957382"/>
            <a:chOff x="0" y="-95250"/>
            <a:chExt cx="20108360" cy="9276508"/>
          </a:xfrm>
        </p:grpSpPr>
        <p:sp>
          <p:nvSpPr>
            <p:cNvPr id="121" name="Google Shape;121;p17"/>
            <p:cNvSpPr txBox="1"/>
            <p:nvPr/>
          </p:nvSpPr>
          <p:spPr>
            <a:xfrm>
              <a:off x="0" y="-95250"/>
              <a:ext cx="20108360" cy="1070794"/>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0" i="0" lang="en-US" sz="4854" u="none" cap="none" strike="noStrike">
                  <a:solidFill>
                    <a:srgbClr val="1D1C24"/>
                  </a:solidFill>
                  <a:latin typeface="Arial"/>
                  <a:ea typeface="Arial"/>
                  <a:cs typeface="Arial"/>
                  <a:sym typeface="Arial"/>
                </a:rPr>
                <a:t>How do you know if you have been stopped?</a:t>
              </a:r>
              <a:endParaRPr/>
            </a:p>
          </p:txBody>
        </p:sp>
        <p:sp>
          <p:nvSpPr>
            <p:cNvPr id="122" name="Google Shape;122;p17"/>
            <p:cNvSpPr txBox="1"/>
            <p:nvPr/>
          </p:nvSpPr>
          <p:spPr>
            <a:xfrm>
              <a:off x="0" y="1174416"/>
              <a:ext cx="20108360" cy="8006842"/>
            </a:xfrm>
            <a:prstGeom prst="rect">
              <a:avLst/>
            </a:prstGeom>
            <a:noFill/>
            <a:ln>
              <a:noFill/>
            </a:ln>
          </p:spPr>
          <p:txBody>
            <a:bodyPr anchorCtr="0" anchor="t" bIns="0" lIns="0" spcFirstLastPara="1" rIns="0" wrap="square" tIns="0">
              <a:spAutoFit/>
            </a:bodyPr>
            <a:lstStyle/>
            <a:p>
              <a:pPr indent="-388620" lvl="1" marL="777240" marR="0" rtl="0" algn="l">
                <a:lnSpc>
                  <a:spcPct val="168018"/>
                </a:lnSpc>
                <a:spcBef>
                  <a:spcPts val="0"/>
                </a:spcBef>
                <a:spcAft>
                  <a:spcPts val="0"/>
                </a:spcAft>
                <a:buClr>
                  <a:srgbClr val="1D1C24"/>
                </a:buClr>
                <a:buSzPts val="3599"/>
                <a:buFont typeface="Arial"/>
                <a:buChar char="•"/>
              </a:pPr>
              <a:r>
                <a:rPr b="0" i="0" lang="en-US" sz="3599" u="none" cap="none" strike="noStrike">
                  <a:solidFill>
                    <a:srgbClr val="1D1C24"/>
                  </a:solidFill>
                  <a:latin typeface="Arial"/>
                  <a:ea typeface="Arial"/>
                  <a:cs typeface="Arial"/>
                  <a:sym typeface="Arial"/>
                </a:rPr>
                <a:t>These powers are specific to ports and borders</a:t>
              </a:r>
              <a:endParaRPr/>
            </a:p>
            <a:p>
              <a:pPr indent="-388620" lvl="1" marL="777240" marR="0" rtl="0" algn="l">
                <a:lnSpc>
                  <a:spcPct val="168018"/>
                </a:lnSpc>
                <a:spcBef>
                  <a:spcPts val="0"/>
                </a:spcBef>
                <a:spcAft>
                  <a:spcPts val="0"/>
                </a:spcAft>
                <a:buClr>
                  <a:srgbClr val="1D1C24"/>
                </a:buClr>
                <a:buSzPts val="3599"/>
                <a:buFont typeface="Arial"/>
                <a:buChar char="•"/>
              </a:pPr>
              <a:r>
                <a:rPr b="0" i="0" lang="en-US" sz="3599" u="none" cap="none" strike="noStrike">
                  <a:solidFill>
                    <a:srgbClr val="1D1C24"/>
                  </a:solidFill>
                  <a:latin typeface="Arial"/>
                  <a:ea typeface="Arial"/>
                  <a:cs typeface="Arial"/>
                  <a:sym typeface="Arial"/>
                </a:rPr>
                <a:t>Under examination, </a:t>
              </a:r>
              <a:r>
                <a:rPr b="1" i="0" lang="en-US" sz="3599" u="none" cap="none" strike="noStrike">
                  <a:solidFill>
                    <a:srgbClr val="1D1C24"/>
                  </a:solidFill>
                  <a:latin typeface="Arimo"/>
                  <a:ea typeface="Arimo"/>
                  <a:cs typeface="Arimo"/>
                  <a:sym typeface="Arimo"/>
                </a:rPr>
                <a:t>the officer must notify you either verbally or in writing that they are examining you under the powers of Schedule 7</a:t>
              </a:r>
              <a:endParaRPr/>
            </a:p>
            <a:p>
              <a:pPr indent="-388620" lvl="1" marL="777240" marR="0" rtl="0" algn="l">
                <a:lnSpc>
                  <a:spcPct val="168018"/>
                </a:lnSpc>
                <a:spcBef>
                  <a:spcPts val="0"/>
                </a:spcBef>
                <a:spcAft>
                  <a:spcPts val="0"/>
                </a:spcAft>
                <a:buClr>
                  <a:srgbClr val="1D1C24"/>
                </a:buClr>
                <a:buSzPts val="3599"/>
                <a:buFont typeface="Arial"/>
                <a:buChar char="•"/>
              </a:pPr>
              <a:r>
                <a:rPr b="1" i="0" lang="en-US" sz="3599" u="none" cap="none" strike="noStrike">
                  <a:solidFill>
                    <a:srgbClr val="1D1C24"/>
                  </a:solidFill>
                  <a:latin typeface="Arimo"/>
                  <a:ea typeface="Arimo"/>
                  <a:cs typeface="Arimo"/>
                  <a:sym typeface="Arimo"/>
                </a:rPr>
                <a:t>At the start of every examination, you will be given a public information leaflet</a:t>
              </a:r>
              <a:endParaRPr/>
            </a:p>
            <a:p>
              <a:pPr indent="-388620" lvl="1" marL="777240" marR="0" rtl="0" algn="l">
                <a:lnSpc>
                  <a:spcPct val="168018"/>
                </a:lnSpc>
                <a:spcBef>
                  <a:spcPts val="0"/>
                </a:spcBef>
                <a:spcAft>
                  <a:spcPts val="0"/>
                </a:spcAft>
                <a:buClr>
                  <a:srgbClr val="1D1C24"/>
                </a:buClr>
                <a:buSzPts val="3599"/>
                <a:buFont typeface="Arial"/>
                <a:buChar char="•"/>
              </a:pPr>
              <a:r>
                <a:rPr b="1" i="0" lang="en-US" sz="3599" u="none" cap="none" strike="noStrike">
                  <a:solidFill>
                    <a:srgbClr val="1D1C24"/>
                  </a:solidFill>
                  <a:latin typeface="Arimo"/>
                  <a:ea typeface="Arimo"/>
                  <a:cs typeface="Arimo"/>
                  <a:sym typeface="Arimo"/>
                </a:rPr>
                <a:t>If you are formally detained within the first hour, you will also be provided with a ‘Notice of Detention’ that reiterates your rights and legal obligations</a:t>
              </a:r>
              <a:endParaRPr/>
            </a:p>
          </p:txBody>
        </p:sp>
      </p:grpSp>
      <p:sp>
        <p:nvSpPr>
          <p:cNvPr id="123" name="Google Shape;123;p17"/>
          <p:cNvSpPr txBox="1"/>
          <p:nvPr/>
        </p:nvSpPr>
        <p:spPr>
          <a:xfrm rot="-5400000">
            <a:off x="-441682" y="7350270"/>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COUNTERTERROR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27" name="Shape 127"/>
        <p:cNvGrpSpPr/>
        <p:nvPr/>
      </p:nvGrpSpPr>
      <p:grpSpPr>
        <a:xfrm>
          <a:off x="0" y="0"/>
          <a:ext cx="0" cy="0"/>
          <a:chOff x="0" y="0"/>
          <a:chExt cx="0" cy="0"/>
        </a:xfrm>
      </p:grpSpPr>
      <p:grpSp>
        <p:nvGrpSpPr>
          <p:cNvPr id="128" name="Google Shape;128;p18"/>
          <p:cNvGrpSpPr/>
          <p:nvPr/>
        </p:nvGrpSpPr>
        <p:grpSpPr>
          <a:xfrm>
            <a:off x="1727305" y="957262"/>
            <a:ext cx="14833391" cy="8657271"/>
            <a:chOff x="0" y="-95250"/>
            <a:chExt cx="19777854" cy="11543028"/>
          </a:xfrm>
        </p:grpSpPr>
        <p:sp>
          <p:nvSpPr>
            <p:cNvPr id="129" name="Google Shape;129;p18"/>
            <p:cNvSpPr txBox="1"/>
            <p:nvPr/>
          </p:nvSpPr>
          <p:spPr>
            <a:xfrm>
              <a:off x="0" y="-95250"/>
              <a:ext cx="19777854" cy="2210739"/>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0" i="0" lang="en-US" sz="4854" u="none" cap="none" strike="noStrike">
                  <a:solidFill>
                    <a:srgbClr val="1D1C24"/>
                  </a:solidFill>
                  <a:latin typeface="Arial"/>
                  <a:ea typeface="Arial"/>
                  <a:cs typeface="Arial"/>
                  <a:sym typeface="Arial"/>
                </a:rPr>
                <a:t>What can be asked of me, and how much can I comply?</a:t>
              </a:r>
              <a:endParaRPr/>
            </a:p>
          </p:txBody>
        </p:sp>
        <p:sp>
          <p:nvSpPr>
            <p:cNvPr id="130" name="Google Shape;130;p18"/>
            <p:cNvSpPr txBox="1"/>
            <p:nvPr/>
          </p:nvSpPr>
          <p:spPr>
            <a:xfrm>
              <a:off x="0" y="2409611"/>
              <a:ext cx="19777854" cy="9038167"/>
            </a:xfrm>
            <a:prstGeom prst="rect">
              <a:avLst/>
            </a:prstGeom>
            <a:noFill/>
            <a:ln>
              <a:noFill/>
            </a:ln>
          </p:spPr>
          <p:txBody>
            <a:bodyPr anchorCtr="0" anchor="t" bIns="0" lIns="0" spcFirstLastPara="1" rIns="0" wrap="square" tIns="0">
              <a:spAutoFit/>
            </a:bodyPr>
            <a:lstStyle/>
            <a:p>
              <a:pPr indent="-377825" lvl="1" marL="755651" marR="0" rtl="0" algn="l">
                <a:lnSpc>
                  <a:spcPct val="140000"/>
                </a:lnSpc>
                <a:spcBef>
                  <a:spcPts val="0"/>
                </a:spcBef>
                <a:spcAft>
                  <a:spcPts val="0"/>
                </a:spcAft>
                <a:buClr>
                  <a:srgbClr val="1D1C24"/>
                </a:buClr>
                <a:buSzPts val="3500"/>
                <a:buFont typeface="Arial"/>
                <a:buChar char="•"/>
              </a:pPr>
              <a:r>
                <a:rPr b="0" i="0" lang="en-US" sz="3500" u="none" cap="none" strike="noStrike">
                  <a:solidFill>
                    <a:srgbClr val="1D1C24"/>
                  </a:solidFill>
                  <a:latin typeface="Arial"/>
                  <a:ea typeface="Arial"/>
                  <a:cs typeface="Arial"/>
                  <a:sym typeface="Arial"/>
                </a:rPr>
                <a:t>You may be asked for your passport and arrival/embarkation card</a:t>
              </a:r>
              <a:endParaRPr/>
            </a:p>
            <a:p>
              <a:pPr indent="-377825" lvl="1" marL="755651" marR="0" rtl="0" algn="l">
                <a:lnSpc>
                  <a:spcPct val="140000"/>
                </a:lnSpc>
                <a:spcBef>
                  <a:spcPts val="0"/>
                </a:spcBef>
                <a:spcAft>
                  <a:spcPts val="0"/>
                </a:spcAft>
                <a:buClr>
                  <a:srgbClr val="1D1C24"/>
                </a:buClr>
                <a:buSzPts val="3500"/>
                <a:buFont typeface="Arial"/>
                <a:buChar char="•"/>
              </a:pPr>
              <a:r>
                <a:rPr b="0" i="0" lang="en-US" sz="3500" u="none" cap="none" strike="noStrike">
                  <a:solidFill>
                    <a:srgbClr val="1D1C24"/>
                  </a:solidFill>
                  <a:latin typeface="Arimo"/>
                  <a:ea typeface="Arimo"/>
                  <a:cs typeface="Arimo"/>
                  <a:sym typeface="Arimo"/>
                </a:rPr>
                <a:t>You must answer all questions put forward to you</a:t>
              </a:r>
              <a:endParaRPr/>
            </a:p>
            <a:p>
              <a:pPr indent="-377825" lvl="1" marL="755651" marR="0" rtl="0" algn="l">
                <a:lnSpc>
                  <a:spcPct val="140000"/>
                </a:lnSpc>
                <a:spcBef>
                  <a:spcPts val="0"/>
                </a:spcBef>
                <a:spcAft>
                  <a:spcPts val="0"/>
                </a:spcAft>
                <a:buClr>
                  <a:srgbClr val="1D1C24"/>
                </a:buClr>
                <a:buSzPts val="3500"/>
                <a:buFont typeface="Arial"/>
                <a:buChar char="•"/>
              </a:pPr>
              <a:r>
                <a:rPr b="0" i="0" lang="en-US" sz="3500" u="none" cap="none" strike="noStrike">
                  <a:solidFill>
                    <a:srgbClr val="1D1C24"/>
                  </a:solidFill>
                  <a:latin typeface="Arimo"/>
                  <a:ea typeface="Arimo"/>
                  <a:cs typeface="Arimo"/>
                  <a:sym typeface="Arimo"/>
                </a:rPr>
                <a:t>You must give the examining officer any information in your possession </a:t>
              </a:r>
              <a:endParaRPr/>
            </a:p>
            <a:p>
              <a:pPr indent="-377825" lvl="1" marL="755651" marR="0" rtl="0" algn="l">
                <a:lnSpc>
                  <a:spcPct val="140000"/>
                </a:lnSpc>
                <a:spcBef>
                  <a:spcPts val="0"/>
                </a:spcBef>
                <a:spcAft>
                  <a:spcPts val="0"/>
                </a:spcAft>
                <a:buClr>
                  <a:srgbClr val="1D1C24"/>
                </a:buClr>
                <a:buSzPts val="3500"/>
                <a:buFont typeface="Arial"/>
                <a:buChar char="•"/>
              </a:pPr>
              <a:r>
                <a:rPr b="0" i="0" lang="en-US" sz="3500" u="none" cap="none" strike="noStrike">
                  <a:solidFill>
                    <a:srgbClr val="1D1C24"/>
                  </a:solidFill>
                  <a:latin typeface="Arimo"/>
                  <a:ea typeface="Arimo"/>
                  <a:cs typeface="Arimo"/>
                  <a:sym typeface="Arimo"/>
                </a:rPr>
                <a:t>You must declare and had over any documents that is asked of</a:t>
              </a:r>
              <a:endParaRPr/>
            </a:p>
            <a:p>
              <a:pPr indent="-377825" lvl="1" marL="755651" marR="0" rtl="0" algn="l">
                <a:lnSpc>
                  <a:spcPct val="140000"/>
                </a:lnSpc>
                <a:spcBef>
                  <a:spcPts val="0"/>
                </a:spcBef>
                <a:spcAft>
                  <a:spcPts val="0"/>
                </a:spcAft>
                <a:buClr>
                  <a:srgbClr val="1D1C24"/>
                </a:buClr>
                <a:buSzPts val="3500"/>
                <a:buFont typeface="Arial"/>
                <a:buChar char="•"/>
              </a:pPr>
              <a:r>
                <a:rPr b="0" i="0" lang="en-US" sz="3500" u="none" cap="none" strike="noStrike">
                  <a:solidFill>
                    <a:srgbClr val="1D1C24"/>
                  </a:solidFill>
                  <a:latin typeface="Arial"/>
                  <a:ea typeface="Arial"/>
                  <a:cs typeface="Arial"/>
                  <a:sym typeface="Arial"/>
                </a:rPr>
                <a:t>You may be searched along with anything that belongs to you</a:t>
              </a:r>
              <a:endParaRPr/>
            </a:p>
            <a:p>
              <a:pPr indent="-377825" lvl="1" marL="755651" marR="0" rtl="0" algn="l">
                <a:lnSpc>
                  <a:spcPct val="140000"/>
                </a:lnSpc>
                <a:spcBef>
                  <a:spcPts val="0"/>
                </a:spcBef>
                <a:spcAft>
                  <a:spcPts val="0"/>
                </a:spcAft>
                <a:buClr>
                  <a:srgbClr val="1D1C24"/>
                </a:buClr>
                <a:buSzPts val="3500"/>
                <a:buFont typeface="Arial"/>
                <a:buChar char="•"/>
              </a:pPr>
              <a:r>
                <a:rPr b="0" i="0" lang="en-US" sz="3500" u="none" cap="none" strike="noStrike">
                  <a:solidFill>
                    <a:srgbClr val="1D1C24"/>
                  </a:solidFill>
                  <a:latin typeface="Arial"/>
                  <a:ea typeface="Arial"/>
                  <a:cs typeface="Arial"/>
                  <a:sym typeface="Arial"/>
                </a:rPr>
                <a:t>You may also be asked to provide fingerprints or other non-intimate biometric samples</a:t>
              </a:r>
              <a:endParaRPr/>
            </a:p>
            <a:p>
              <a:pPr indent="-377825" lvl="1" marL="755651" marR="0" rtl="0" algn="l">
                <a:lnSpc>
                  <a:spcPct val="140000"/>
                </a:lnSpc>
                <a:spcBef>
                  <a:spcPts val="0"/>
                </a:spcBef>
                <a:spcAft>
                  <a:spcPts val="0"/>
                </a:spcAft>
                <a:buClr>
                  <a:srgbClr val="1D1C24"/>
                </a:buClr>
                <a:buSzPts val="3500"/>
                <a:buFont typeface="Arial"/>
                <a:buChar char="•"/>
              </a:pPr>
              <a:r>
                <a:rPr b="0" i="0" lang="en-US" sz="3500" u="none" cap="none" strike="noStrike">
                  <a:solidFill>
                    <a:srgbClr val="1D1C24"/>
                  </a:solidFill>
                  <a:latin typeface="Arial"/>
                  <a:ea typeface="Arial"/>
                  <a:cs typeface="Arial"/>
                  <a:sym typeface="Arial"/>
                </a:rPr>
                <a:t>You must provide all passwords and encryption keys for your devices</a:t>
              </a:r>
              <a:endParaRPr/>
            </a:p>
            <a:p>
              <a:pPr indent="0" lvl="0" marL="0" marR="0" rtl="0" algn="l">
                <a:lnSpc>
                  <a:spcPct val="140000"/>
                </a:lnSpc>
                <a:spcBef>
                  <a:spcPts val="0"/>
                </a:spcBef>
                <a:spcAft>
                  <a:spcPts val="0"/>
                </a:spcAft>
                <a:buNone/>
              </a:pPr>
              <a:r>
                <a:t/>
              </a:r>
              <a:endParaRPr b="0" i="0" sz="3500" u="none" cap="none" strike="noStrike">
                <a:solidFill>
                  <a:srgbClr val="1D1C24"/>
                </a:solidFill>
                <a:latin typeface="Arial"/>
                <a:ea typeface="Arial"/>
                <a:cs typeface="Arial"/>
                <a:sym typeface="Arial"/>
              </a:endParaRPr>
            </a:p>
            <a:p>
              <a:pPr indent="0" lvl="0" marL="0" marR="0" rtl="0" algn="l">
                <a:lnSpc>
                  <a:spcPct val="140000"/>
                </a:lnSpc>
                <a:spcBef>
                  <a:spcPts val="0"/>
                </a:spcBef>
                <a:spcAft>
                  <a:spcPts val="0"/>
                </a:spcAft>
                <a:buNone/>
              </a:pPr>
              <a:r>
                <a:rPr b="0" i="0" lang="en-US" sz="3500" u="none" cap="none" strike="noStrike">
                  <a:solidFill>
                    <a:srgbClr val="1D1C24"/>
                  </a:solidFill>
                  <a:latin typeface="Arial"/>
                  <a:ea typeface="Arial"/>
                  <a:cs typeface="Arial"/>
                  <a:sym typeface="Arial"/>
                </a:rPr>
                <a:t>Failure to comply, or willingly obstructing justice is an offence to these provisions, and you may be prosecuted under the Terrorism Act 2000</a:t>
              </a:r>
              <a:endParaRPr/>
            </a:p>
          </p:txBody>
        </p:sp>
      </p:grpSp>
      <p:sp>
        <p:nvSpPr>
          <p:cNvPr id="131" name="Google Shape;131;p18"/>
          <p:cNvSpPr txBox="1"/>
          <p:nvPr/>
        </p:nvSpPr>
        <p:spPr>
          <a:xfrm rot="-5400000">
            <a:off x="-441682" y="7350270"/>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COUNTERTERROR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35" name="Shape 135"/>
        <p:cNvGrpSpPr/>
        <p:nvPr/>
      </p:nvGrpSpPr>
      <p:grpSpPr>
        <a:xfrm>
          <a:off x="0" y="0"/>
          <a:ext cx="0" cy="0"/>
          <a:chOff x="0" y="0"/>
          <a:chExt cx="0" cy="0"/>
        </a:xfrm>
      </p:grpSpPr>
      <p:grpSp>
        <p:nvGrpSpPr>
          <p:cNvPr id="136" name="Google Shape;136;p19"/>
          <p:cNvGrpSpPr/>
          <p:nvPr/>
        </p:nvGrpSpPr>
        <p:grpSpPr>
          <a:xfrm>
            <a:off x="1892558" y="727691"/>
            <a:ext cx="14502885" cy="6817080"/>
            <a:chOff x="0" y="-95250"/>
            <a:chExt cx="19337179" cy="9089441"/>
          </a:xfrm>
        </p:grpSpPr>
        <p:sp>
          <p:nvSpPr>
            <p:cNvPr id="137" name="Google Shape;137;p19"/>
            <p:cNvSpPr txBox="1"/>
            <p:nvPr/>
          </p:nvSpPr>
          <p:spPr>
            <a:xfrm>
              <a:off x="0" y="-95250"/>
              <a:ext cx="19337179" cy="1070794"/>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0" i="0" lang="en-US" sz="4854" u="none" cap="none" strike="noStrike">
                  <a:solidFill>
                    <a:srgbClr val="1D1C24"/>
                  </a:solidFill>
                  <a:latin typeface="Arial"/>
                  <a:ea typeface="Arial"/>
                  <a:cs typeface="Arial"/>
                  <a:sym typeface="Arial"/>
                </a:rPr>
                <a:t>What are my rights?</a:t>
              </a:r>
              <a:endParaRPr/>
            </a:p>
          </p:txBody>
        </p:sp>
        <p:sp>
          <p:nvSpPr>
            <p:cNvPr id="138" name="Google Shape;138;p19"/>
            <p:cNvSpPr txBox="1"/>
            <p:nvPr/>
          </p:nvSpPr>
          <p:spPr>
            <a:xfrm>
              <a:off x="0" y="1260141"/>
              <a:ext cx="19337179" cy="7734050"/>
            </a:xfrm>
            <a:prstGeom prst="rect">
              <a:avLst/>
            </a:prstGeom>
            <a:noFill/>
            <a:ln>
              <a:noFill/>
            </a:ln>
          </p:spPr>
          <p:txBody>
            <a:bodyPr anchorCtr="0" anchor="t" bIns="0" lIns="0" spcFirstLastPara="1" rIns="0" wrap="square" tIns="0">
              <a:spAutoFit/>
            </a:bodyPr>
            <a:lstStyle/>
            <a:p>
              <a:pPr indent="-395490" lvl="1" marL="790979" marR="0" rtl="0" algn="l">
                <a:lnSpc>
                  <a:spcPct val="140021"/>
                </a:lnSpc>
                <a:spcBef>
                  <a:spcPts val="0"/>
                </a:spcBef>
                <a:spcAft>
                  <a:spcPts val="0"/>
                </a:spcAft>
                <a:buClr>
                  <a:srgbClr val="1D1C24"/>
                </a:buClr>
                <a:buSzPts val="3663"/>
                <a:buFont typeface="Arial"/>
                <a:buChar char="•"/>
              </a:pPr>
              <a:r>
                <a:rPr b="0" i="0" lang="en-US" sz="3663" u="none" cap="none" strike="noStrike">
                  <a:solidFill>
                    <a:srgbClr val="1D1C24"/>
                  </a:solidFill>
                  <a:latin typeface="Arial"/>
                  <a:ea typeface="Arial"/>
                  <a:cs typeface="Arial"/>
                  <a:sym typeface="Arial"/>
                </a:rPr>
                <a:t>If detained, you have the right to:</a:t>
              </a:r>
              <a:endParaRPr/>
            </a:p>
            <a:p>
              <a:pPr indent="-527319" lvl="2" marL="1581959" marR="0" rtl="0" algn="l">
                <a:lnSpc>
                  <a:spcPct val="140021"/>
                </a:lnSpc>
                <a:spcBef>
                  <a:spcPts val="0"/>
                </a:spcBef>
                <a:spcAft>
                  <a:spcPts val="0"/>
                </a:spcAft>
                <a:buClr>
                  <a:srgbClr val="1D1C24"/>
                </a:buClr>
                <a:buSzPts val="3663"/>
                <a:buFont typeface="Arial"/>
                <a:buChar char="⚬"/>
              </a:pPr>
              <a:r>
                <a:rPr b="0" i="0" lang="en-US" sz="3663" u="none" cap="none" strike="noStrike">
                  <a:solidFill>
                    <a:srgbClr val="1D1C24"/>
                  </a:solidFill>
                  <a:latin typeface="Arimo"/>
                  <a:ea typeface="Arimo"/>
                  <a:cs typeface="Arimo"/>
                  <a:sym typeface="Arimo"/>
                </a:rPr>
                <a:t>Inform a friend, a relative or a person who is known to you</a:t>
              </a:r>
              <a:endParaRPr/>
            </a:p>
            <a:p>
              <a:pPr indent="-527319" lvl="2" marL="1581959" marR="0" rtl="0" algn="l">
                <a:lnSpc>
                  <a:spcPct val="140021"/>
                </a:lnSpc>
                <a:spcBef>
                  <a:spcPts val="0"/>
                </a:spcBef>
                <a:spcAft>
                  <a:spcPts val="0"/>
                </a:spcAft>
                <a:buClr>
                  <a:srgbClr val="1D1C24"/>
                </a:buClr>
                <a:buSzPts val="3663"/>
                <a:buFont typeface="Arial"/>
                <a:buChar char="⚬"/>
              </a:pPr>
              <a:r>
                <a:rPr b="0" i="0" lang="en-US" sz="3663" u="none" cap="none" strike="noStrike">
                  <a:solidFill>
                    <a:srgbClr val="1D1C24"/>
                  </a:solidFill>
                  <a:latin typeface="Arimo"/>
                  <a:ea typeface="Arimo"/>
                  <a:cs typeface="Arimo"/>
                  <a:sym typeface="Arimo"/>
                </a:rPr>
                <a:t>Consult a solicitor privately, whether in person or by telephone</a:t>
              </a:r>
              <a:endParaRPr/>
            </a:p>
            <a:p>
              <a:pPr indent="-395490" lvl="1" marL="790979" marR="0" rtl="0" algn="l">
                <a:lnSpc>
                  <a:spcPct val="140021"/>
                </a:lnSpc>
                <a:spcBef>
                  <a:spcPts val="0"/>
                </a:spcBef>
                <a:spcAft>
                  <a:spcPts val="0"/>
                </a:spcAft>
                <a:buClr>
                  <a:srgbClr val="1D1C24"/>
                </a:buClr>
                <a:buSzPts val="3663"/>
                <a:buFont typeface="Arial"/>
                <a:buChar char="•"/>
              </a:pPr>
              <a:r>
                <a:rPr b="0" i="0" lang="en-US" sz="3663" u="none" cap="none" strike="noStrike">
                  <a:solidFill>
                    <a:srgbClr val="1D1C24"/>
                  </a:solidFill>
                  <a:latin typeface="Arimo"/>
                  <a:ea typeface="Arimo"/>
                  <a:cs typeface="Arimo"/>
                  <a:sym typeface="Arimo"/>
                </a:rPr>
                <a:t>You do not need to answer questions about other individuals, as this falls outside of Schedule 7 screening powers</a:t>
              </a:r>
              <a:endParaRPr/>
            </a:p>
            <a:p>
              <a:pPr indent="-395490" lvl="1" marL="790979" marR="0" rtl="0" algn="l">
                <a:lnSpc>
                  <a:spcPct val="140021"/>
                </a:lnSpc>
                <a:spcBef>
                  <a:spcPts val="0"/>
                </a:spcBef>
                <a:spcAft>
                  <a:spcPts val="0"/>
                </a:spcAft>
                <a:buClr>
                  <a:srgbClr val="1D1C24"/>
                </a:buClr>
                <a:buSzPts val="3663"/>
                <a:buFont typeface="Arial"/>
                <a:buChar char="•"/>
              </a:pPr>
              <a:r>
                <a:rPr b="0" i="0" lang="en-US" sz="3663" u="none" cap="none" strike="noStrike">
                  <a:solidFill>
                    <a:srgbClr val="1D1C24"/>
                  </a:solidFill>
                  <a:latin typeface="Arimo"/>
                  <a:ea typeface="Arimo"/>
                  <a:cs typeface="Arimo"/>
                  <a:sym typeface="Arimo"/>
                </a:rPr>
                <a:t>MI5 may be interested in talking to you, however, you are not legally obliged to answer to them, and can politely refuse</a:t>
              </a:r>
              <a:endParaRPr/>
            </a:p>
            <a:p>
              <a:pPr indent="-395490" lvl="1" marL="790979" marR="0" rtl="0" algn="l">
                <a:lnSpc>
                  <a:spcPct val="140021"/>
                </a:lnSpc>
                <a:spcBef>
                  <a:spcPts val="0"/>
                </a:spcBef>
                <a:spcAft>
                  <a:spcPts val="0"/>
                </a:spcAft>
                <a:buClr>
                  <a:srgbClr val="1D1C24"/>
                </a:buClr>
                <a:buSzPts val="3663"/>
                <a:buFont typeface="Arial"/>
                <a:buChar char="•"/>
              </a:pPr>
              <a:r>
                <a:rPr b="0" i="0" lang="en-US" sz="3663" u="none" cap="none" strike="noStrike">
                  <a:solidFill>
                    <a:srgbClr val="1D1C24"/>
                  </a:solidFill>
                  <a:latin typeface="Arimo"/>
                  <a:ea typeface="Arimo"/>
                  <a:cs typeface="Arimo"/>
                  <a:sym typeface="Arimo"/>
                </a:rPr>
                <a:t>If you are being searched, you may request for an officer of the same gender</a:t>
              </a:r>
              <a:endParaRPr/>
            </a:p>
          </p:txBody>
        </p:sp>
      </p:grpSp>
      <p:sp>
        <p:nvSpPr>
          <p:cNvPr id="139" name="Google Shape;139;p19"/>
          <p:cNvSpPr txBox="1"/>
          <p:nvPr/>
        </p:nvSpPr>
        <p:spPr>
          <a:xfrm rot="-5400000">
            <a:off x="-441682" y="7350270"/>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COUNTERTERROR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43" name="Shape 143"/>
        <p:cNvGrpSpPr/>
        <p:nvPr/>
      </p:nvGrpSpPr>
      <p:grpSpPr>
        <a:xfrm>
          <a:off x="0" y="0"/>
          <a:ext cx="0" cy="0"/>
          <a:chOff x="0" y="0"/>
          <a:chExt cx="0" cy="0"/>
        </a:xfrm>
      </p:grpSpPr>
      <p:pic>
        <p:nvPicPr>
          <p:cNvPr id="144" name="Google Shape;144;p20"/>
          <p:cNvPicPr preferRelativeResize="0"/>
          <p:nvPr/>
        </p:nvPicPr>
        <p:blipFill rotWithShape="1">
          <a:blip r:embed="rId3">
            <a:alphaModFix/>
          </a:blip>
          <a:srcRect b="0" l="26837" r="13790" t="0"/>
          <a:stretch/>
        </p:blipFill>
        <p:spPr>
          <a:xfrm>
            <a:off x="10553637" y="0"/>
            <a:ext cx="9156863" cy="10287000"/>
          </a:xfrm>
          <a:prstGeom prst="rect">
            <a:avLst/>
          </a:prstGeom>
          <a:noFill/>
          <a:ln>
            <a:noFill/>
          </a:ln>
        </p:spPr>
      </p:pic>
      <p:grpSp>
        <p:nvGrpSpPr>
          <p:cNvPr id="145" name="Google Shape;145;p20"/>
          <p:cNvGrpSpPr/>
          <p:nvPr/>
        </p:nvGrpSpPr>
        <p:grpSpPr>
          <a:xfrm>
            <a:off x="1137168" y="690518"/>
            <a:ext cx="9054519" cy="6995227"/>
            <a:chOff x="0" y="-95250"/>
            <a:chExt cx="12072691" cy="9326969"/>
          </a:xfrm>
        </p:grpSpPr>
        <p:sp>
          <p:nvSpPr>
            <p:cNvPr id="146" name="Google Shape;146;p20"/>
            <p:cNvSpPr txBox="1"/>
            <p:nvPr/>
          </p:nvSpPr>
          <p:spPr>
            <a:xfrm>
              <a:off x="0" y="-95250"/>
              <a:ext cx="12072691" cy="1070794"/>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0" i="0" lang="en-US" sz="4854" u="none" cap="none" strike="noStrike">
                  <a:solidFill>
                    <a:srgbClr val="1D1C24"/>
                  </a:solidFill>
                  <a:latin typeface="Arial"/>
                  <a:ea typeface="Arial"/>
                  <a:cs typeface="Arial"/>
                  <a:sym typeface="Arial"/>
                </a:rPr>
                <a:t>How successful is it?</a:t>
              </a:r>
              <a:endParaRPr/>
            </a:p>
          </p:txBody>
        </p:sp>
        <p:sp>
          <p:nvSpPr>
            <p:cNvPr id="147" name="Google Shape;147;p20"/>
            <p:cNvSpPr txBox="1"/>
            <p:nvPr/>
          </p:nvSpPr>
          <p:spPr>
            <a:xfrm>
              <a:off x="0" y="1279191"/>
              <a:ext cx="12072691" cy="7952528"/>
            </a:xfrm>
            <a:prstGeom prst="rect">
              <a:avLst/>
            </a:prstGeom>
            <a:noFill/>
            <a:ln>
              <a:noFill/>
            </a:ln>
          </p:spPr>
          <p:txBody>
            <a:bodyPr anchorCtr="0" anchor="t" bIns="0" lIns="0" spcFirstLastPara="1" rIns="0" wrap="square" tIns="0">
              <a:spAutoFit/>
            </a:bodyPr>
            <a:lstStyle/>
            <a:p>
              <a:pPr indent="-367030" lvl="1" marL="734059" marR="0" rtl="0" algn="l">
                <a:lnSpc>
                  <a:spcPct val="140011"/>
                </a:lnSpc>
                <a:spcBef>
                  <a:spcPts val="0"/>
                </a:spcBef>
                <a:spcAft>
                  <a:spcPts val="0"/>
                </a:spcAft>
                <a:buClr>
                  <a:srgbClr val="1D1C24"/>
                </a:buClr>
                <a:buSzPts val="3399"/>
                <a:buFont typeface="Arial"/>
                <a:buChar char="•"/>
              </a:pPr>
              <a:r>
                <a:rPr b="0" i="0" lang="en-US" sz="3399" u="none" cap="none" strike="noStrike">
                  <a:solidFill>
                    <a:srgbClr val="1D1C24"/>
                  </a:solidFill>
                  <a:latin typeface="Arial"/>
                  <a:ea typeface="Arial"/>
                  <a:cs typeface="Arial"/>
                  <a:sym typeface="Arial"/>
                </a:rPr>
                <a:t>Of the 419,000 people stopped under Schedule 7 between 2009-2019, only 30 have been convicted</a:t>
              </a:r>
              <a:endParaRPr/>
            </a:p>
            <a:p>
              <a:pPr indent="-367030" lvl="1" marL="734059" marR="0" rtl="0" algn="l">
                <a:lnSpc>
                  <a:spcPct val="140011"/>
                </a:lnSpc>
                <a:spcBef>
                  <a:spcPts val="0"/>
                </a:spcBef>
                <a:spcAft>
                  <a:spcPts val="0"/>
                </a:spcAft>
                <a:buClr>
                  <a:srgbClr val="1D1C24"/>
                </a:buClr>
                <a:buSzPts val="3399"/>
                <a:buFont typeface="Arial"/>
                <a:buChar char="•"/>
              </a:pPr>
              <a:r>
                <a:rPr b="1" i="0" lang="en-US" sz="3399" u="none" cap="none" strike="noStrike">
                  <a:solidFill>
                    <a:srgbClr val="1D1C24"/>
                  </a:solidFill>
                  <a:latin typeface="Arimo"/>
                  <a:ea typeface="Arimo"/>
                  <a:cs typeface="Arimo"/>
                  <a:sym typeface="Arimo"/>
                </a:rPr>
                <a:t>Out of the 325 million passengers that transited ports in 2018, 11,891 were stopped, and 1,836 were detained</a:t>
              </a:r>
              <a:endParaRPr/>
            </a:p>
            <a:p>
              <a:pPr indent="-367030" lvl="1" marL="734059" marR="0" rtl="0" algn="l">
                <a:lnSpc>
                  <a:spcPct val="140011"/>
                </a:lnSpc>
                <a:spcBef>
                  <a:spcPts val="0"/>
                </a:spcBef>
                <a:spcAft>
                  <a:spcPts val="0"/>
                </a:spcAft>
                <a:buClr>
                  <a:srgbClr val="1D1C24"/>
                </a:buClr>
                <a:buSzPts val="3399"/>
                <a:buFont typeface="Arial"/>
                <a:buChar char="•"/>
              </a:pPr>
              <a:r>
                <a:rPr b="0" i="0" lang="en-US" sz="3399" u="none" cap="none" strike="noStrike">
                  <a:solidFill>
                    <a:srgbClr val="1D1C24"/>
                  </a:solidFill>
                  <a:latin typeface="Arial"/>
                  <a:ea typeface="Arial"/>
                  <a:cs typeface="Arial"/>
                  <a:sym typeface="Arial"/>
                </a:rPr>
                <a:t>Between March 2018 and 2019, there were only 3 convictions</a:t>
              </a:r>
              <a:endParaRPr/>
            </a:p>
            <a:p>
              <a:pPr indent="-367030" lvl="1" marL="734059" marR="0" rtl="0" algn="l">
                <a:lnSpc>
                  <a:spcPct val="140011"/>
                </a:lnSpc>
                <a:spcBef>
                  <a:spcPts val="0"/>
                </a:spcBef>
                <a:spcAft>
                  <a:spcPts val="0"/>
                </a:spcAft>
                <a:buClr>
                  <a:srgbClr val="1D1C24"/>
                </a:buClr>
                <a:buSzPts val="3399"/>
                <a:buFont typeface="Arial"/>
                <a:buChar char="•"/>
              </a:pPr>
              <a:r>
                <a:rPr b="0" i="0" lang="en-US" sz="3399" u="none" cap="none" strike="noStrike">
                  <a:solidFill>
                    <a:srgbClr val="1D1C24"/>
                  </a:solidFill>
                  <a:latin typeface="Arial"/>
                  <a:ea typeface="Arial"/>
                  <a:cs typeface="Arial"/>
                  <a:sym typeface="Arial"/>
                </a:rPr>
                <a:t>Conviction rate between </a:t>
              </a:r>
              <a:r>
                <a:rPr b="1" i="0" lang="en-US" sz="3399" u="none" cap="none" strike="noStrike">
                  <a:solidFill>
                    <a:srgbClr val="1D1C24"/>
                  </a:solidFill>
                  <a:latin typeface="Arimo"/>
                  <a:ea typeface="Arimo"/>
                  <a:cs typeface="Arimo"/>
                  <a:sym typeface="Arimo"/>
                </a:rPr>
                <a:t>2010 and 2019 is 0.007%</a:t>
              </a:r>
              <a:endParaRPr/>
            </a:p>
          </p:txBody>
        </p:sp>
      </p:grpSp>
      <p:sp>
        <p:nvSpPr>
          <p:cNvPr id="148" name="Google Shape;148;p20"/>
          <p:cNvSpPr txBox="1"/>
          <p:nvPr/>
        </p:nvSpPr>
        <p:spPr>
          <a:xfrm rot="-5400000">
            <a:off x="-1129916" y="7350270"/>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COUNTERTERROR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52" name="Shape 152"/>
        <p:cNvGrpSpPr/>
        <p:nvPr/>
      </p:nvGrpSpPr>
      <p:grpSpPr>
        <a:xfrm>
          <a:off x="0" y="0"/>
          <a:ext cx="0" cy="0"/>
          <a:chOff x="0" y="0"/>
          <a:chExt cx="0" cy="0"/>
        </a:xfrm>
      </p:grpSpPr>
      <p:grpSp>
        <p:nvGrpSpPr>
          <p:cNvPr id="153" name="Google Shape;153;p21"/>
          <p:cNvGrpSpPr/>
          <p:nvPr/>
        </p:nvGrpSpPr>
        <p:grpSpPr>
          <a:xfrm>
            <a:off x="1137168" y="690517"/>
            <a:ext cx="15292781" cy="6807268"/>
            <a:chOff x="0" y="-95250"/>
            <a:chExt cx="20390375" cy="9076356"/>
          </a:xfrm>
        </p:grpSpPr>
        <p:sp>
          <p:nvSpPr>
            <p:cNvPr id="154" name="Google Shape;154;p21"/>
            <p:cNvSpPr txBox="1"/>
            <p:nvPr/>
          </p:nvSpPr>
          <p:spPr>
            <a:xfrm>
              <a:off x="0" y="-95250"/>
              <a:ext cx="20390375" cy="1070794"/>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0" i="0" lang="en-US" sz="4854" u="none" cap="none" strike="noStrike">
                  <a:solidFill>
                    <a:srgbClr val="1D1C24"/>
                  </a:solidFill>
                  <a:latin typeface="Arial"/>
                  <a:ea typeface="Arial"/>
                  <a:cs typeface="Arial"/>
                  <a:sym typeface="Arial"/>
                </a:rPr>
                <a:t>Flaws within Schedule 7</a:t>
              </a:r>
              <a:endParaRPr/>
            </a:p>
          </p:txBody>
        </p:sp>
        <p:sp>
          <p:nvSpPr>
            <p:cNvPr id="155" name="Google Shape;155;p21"/>
            <p:cNvSpPr txBox="1"/>
            <p:nvPr/>
          </p:nvSpPr>
          <p:spPr>
            <a:xfrm>
              <a:off x="0" y="1269666"/>
              <a:ext cx="20390375" cy="7711440"/>
            </a:xfrm>
            <a:prstGeom prst="rect">
              <a:avLst/>
            </a:prstGeom>
            <a:noFill/>
            <a:ln>
              <a:noFill/>
            </a:ln>
          </p:spPr>
          <p:txBody>
            <a:bodyPr anchorCtr="0" anchor="t" bIns="0" lIns="0" spcFirstLastPara="1" rIns="0" wrap="square" tIns="0">
              <a:spAutoFit/>
            </a:bodyPr>
            <a:lstStyle/>
            <a:p>
              <a:pPr indent="-356236" lvl="1" marL="712472" marR="0" rtl="0" algn="l">
                <a:lnSpc>
                  <a:spcPct val="140000"/>
                </a:lnSpc>
                <a:spcBef>
                  <a:spcPts val="0"/>
                </a:spcBef>
                <a:spcAft>
                  <a:spcPts val="0"/>
                </a:spcAft>
                <a:buClr>
                  <a:srgbClr val="1D1C24"/>
                </a:buClr>
                <a:buSzPts val="3300"/>
                <a:buFont typeface="Arial"/>
                <a:buChar char="•"/>
              </a:pPr>
              <a:r>
                <a:rPr b="1" i="0" lang="en-US" sz="3300" u="none" cap="none" strike="noStrike">
                  <a:solidFill>
                    <a:srgbClr val="1D1C24"/>
                  </a:solidFill>
                  <a:latin typeface="Arimo"/>
                  <a:ea typeface="Arimo"/>
                  <a:cs typeface="Arimo"/>
                  <a:sym typeface="Arimo"/>
                </a:rPr>
                <a:t>Transparency: </a:t>
              </a:r>
              <a:endParaRPr/>
            </a:p>
            <a:p>
              <a:pPr indent="-474981" lvl="2" marL="1424943" marR="0" rtl="0" algn="l">
                <a:lnSpc>
                  <a:spcPct val="140000"/>
                </a:lnSpc>
                <a:spcBef>
                  <a:spcPts val="0"/>
                </a:spcBef>
                <a:spcAft>
                  <a:spcPts val="0"/>
                </a:spcAft>
                <a:buClr>
                  <a:srgbClr val="1D1C24"/>
                </a:buClr>
                <a:buSzPts val="3300"/>
                <a:buFont typeface="Arial"/>
                <a:buChar char="⚬"/>
              </a:pPr>
              <a:r>
                <a:rPr b="1" i="0" lang="en-US" sz="3300" u="none" cap="none" strike="noStrike">
                  <a:solidFill>
                    <a:srgbClr val="1D1C24"/>
                  </a:solidFill>
                  <a:latin typeface="Arimo"/>
                  <a:ea typeface="Arimo"/>
                  <a:cs typeface="Arimo"/>
                  <a:sym typeface="Arimo"/>
                </a:rPr>
                <a:t>Home Office did not release statistics on its use for the first 8 years </a:t>
              </a:r>
              <a:endParaRPr/>
            </a:p>
            <a:p>
              <a:pPr indent="-474981" lvl="2" marL="1424943" marR="0" rtl="0" algn="l">
                <a:lnSpc>
                  <a:spcPct val="140000"/>
                </a:lnSpc>
                <a:spcBef>
                  <a:spcPts val="0"/>
                </a:spcBef>
                <a:spcAft>
                  <a:spcPts val="0"/>
                </a:spcAft>
                <a:buClr>
                  <a:srgbClr val="1D1C24"/>
                </a:buClr>
                <a:buSzPts val="3300"/>
                <a:buFont typeface="Arial"/>
                <a:buChar char="⚬"/>
              </a:pPr>
              <a:r>
                <a:rPr b="0" i="0" lang="en-US" sz="3300" u="none" cap="none" strike="noStrike">
                  <a:solidFill>
                    <a:srgbClr val="1D1C24"/>
                  </a:solidFill>
                  <a:latin typeface="Arial"/>
                  <a:ea typeface="Arial"/>
                  <a:cs typeface="Arial"/>
                  <a:sym typeface="Arial"/>
                </a:rPr>
                <a:t>Lack of available data based on ethnicity/religion</a:t>
              </a:r>
              <a:endParaRPr/>
            </a:p>
            <a:p>
              <a:pPr indent="-474981" lvl="2" marL="1424943" marR="0" rtl="0" algn="l">
                <a:lnSpc>
                  <a:spcPct val="140000"/>
                </a:lnSpc>
                <a:spcBef>
                  <a:spcPts val="0"/>
                </a:spcBef>
                <a:spcAft>
                  <a:spcPts val="0"/>
                </a:spcAft>
                <a:buClr>
                  <a:srgbClr val="1D1C24"/>
                </a:buClr>
                <a:buSzPts val="3300"/>
                <a:buFont typeface="Arial"/>
                <a:buChar char="⚬"/>
              </a:pPr>
              <a:r>
                <a:rPr b="0" i="0" lang="en-US" sz="3300" u="none" cap="none" strike="noStrike">
                  <a:solidFill>
                    <a:srgbClr val="1D1C24"/>
                  </a:solidFill>
                  <a:latin typeface="Arial"/>
                  <a:ea typeface="Arial"/>
                  <a:cs typeface="Arial"/>
                  <a:sym typeface="Arial"/>
                </a:rPr>
                <a:t>No clear breakdown of stops, examinations and detentions</a:t>
              </a:r>
              <a:endParaRPr/>
            </a:p>
            <a:p>
              <a:pPr indent="-356236" lvl="1" marL="712472" marR="0" rtl="0" algn="l">
                <a:lnSpc>
                  <a:spcPct val="140000"/>
                </a:lnSpc>
                <a:spcBef>
                  <a:spcPts val="0"/>
                </a:spcBef>
                <a:spcAft>
                  <a:spcPts val="0"/>
                </a:spcAft>
                <a:buClr>
                  <a:srgbClr val="1D1C24"/>
                </a:buClr>
                <a:buSzPts val="3300"/>
                <a:buFont typeface="Arial"/>
                <a:buChar char="•"/>
              </a:pPr>
              <a:r>
                <a:rPr b="0" i="0" lang="en-US" sz="3300" u="none" cap="none" strike="noStrike">
                  <a:solidFill>
                    <a:srgbClr val="1D1C24"/>
                  </a:solidFill>
                  <a:latin typeface="Arial"/>
                  <a:ea typeface="Arial"/>
                  <a:cs typeface="Arial"/>
                  <a:sym typeface="Arial"/>
                </a:rPr>
                <a:t>Islamophobia:</a:t>
              </a:r>
              <a:endParaRPr/>
            </a:p>
            <a:p>
              <a:pPr indent="-474981" lvl="2" marL="1424943" marR="0" rtl="0" algn="l">
                <a:lnSpc>
                  <a:spcPct val="140000"/>
                </a:lnSpc>
                <a:spcBef>
                  <a:spcPts val="0"/>
                </a:spcBef>
                <a:spcAft>
                  <a:spcPts val="0"/>
                </a:spcAft>
                <a:buClr>
                  <a:srgbClr val="1D1C24"/>
                </a:buClr>
                <a:buSzPts val="3300"/>
                <a:buFont typeface="Arial"/>
                <a:buChar char="⚬"/>
              </a:pPr>
              <a:r>
                <a:rPr b="0" i="0" lang="en-US" sz="3300" u="none" cap="none" strike="noStrike">
                  <a:solidFill>
                    <a:srgbClr val="1D1C24"/>
                  </a:solidFill>
                  <a:latin typeface="Arial"/>
                  <a:ea typeface="Arial"/>
                  <a:cs typeface="Arial"/>
                  <a:sym typeface="Arial"/>
                </a:rPr>
                <a:t>78% of those being detained under Schedule 7 coming from ethnic minorities 2016</a:t>
              </a:r>
              <a:endParaRPr/>
            </a:p>
            <a:p>
              <a:pPr indent="-474981" lvl="2" marL="1424943" marR="0" rtl="0" algn="l">
                <a:lnSpc>
                  <a:spcPct val="140000"/>
                </a:lnSpc>
                <a:spcBef>
                  <a:spcPts val="0"/>
                </a:spcBef>
                <a:spcAft>
                  <a:spcPts val="0"/>
                </a:spcAft>
                <a:buClr>
                  <a:srgbClr val="1D1C24"/>
                </a:buClr>
                <a:buSzPts val="3300"/>
                <a:buFont typeface="Arial"/>
                <a:buChar char="⚬"/>
              </a:pPr>
              <a:r>
                <a:rPr b="0" i="0" lang="en-US" sz="3300" u="none" cap="none" strike="noStrike">
                  <a:solidFill>
                    <a:srgbClr val="1D1C24"/>
                  </a:solidFill>
                  <a:latin typeface="Arial"/>
                  <a:ea typeface="Arial"/>
                  <a:cs typeface="Arial"/>
                  <a:sym typeface="Arial"/>
                </a:rPr>
                <a:t>In a survey by CAGE, out of 201 people stopped, all but one were Muslims</a:t>
              </a:r>
              <a:endParaRPr/>
            </a:p>
            <a:p>
              <a:pPr indent="-356236" lvl="1" marL="712472" marR="0" rtl="0" algn="l">
                <a:lnSpc>
                  <a:spcPct val="140000"/>
                </a:lnSpc>
                <a:spcBef>
                  <a:spcPts val="0"/>
                </a:spcBef>
                <a:spcAft>
                  <a:spcPts val="0"/>
                </a:spcAft>
                <a:buClr>
                  <a:srgbClr val="1D1C24"/>
                </a:buClr>
                <a:buSzPts val="3300"/>
                <a:buFont typeface="Arial"/>
                <a:buChar char="•"/>
              </a:pPr>
              <a:r>
                <a:rPr b="0" i="0" lang="en-US" sz="3300" u="none" cap="none" strike="noStrike">
                  <a:solidFill>
                    <a:srgbClr val="1D1C24"/>
                  </a:solidFill>
                  <a:latin typeface="Arial"/>
                  <a:ea typeface="Arial"/>
                  <a:cs typeface="Arial"/>
                  <a:sym typeface="Arial"/>
                </a:rPr>
                <a:t>Abuse of Powers:</a:t>
              </a:r>
              <a:endParaRPr/>
            </a:p>
            <a:p>
              <a:pPr indent="-474981" lvl="2" marL="1424943" marR="0" rtl="0" algn="l">
                <a:lnSpc>
                  <a:spcPct val="140000"/>
                </a:lnSpc>
                <a:spcBef>
                  <a:spcPts val="0"/>
                </a:spcBef>
                <a:spcAft>
                  <a:spcPts val="0"/>
                </a:spcAft>
                <a:buClr>
                  <a:srgbClr val="1D1C24"/>
                </a:buClr>
                <a:buSzPts val="3300"/>
                <a:buFont typeface="Arial"/>
                <a:buChar char="⚬"/>
              </a:pPr>
              <a:r>
                <a:rPr b="0" i="0" lang="en-US" sz="3300" u="none" cap="none" strike="noStrike">
                  <a:solidFill>
                    <a:srgbClr val="1D1C24"/>
                  </a:solidFill>
                  <a:latin typeface="Arial"/>
                  <a:ea typeface="Arial"/>
                  <a:cs typeface="Arial"/>
                  <a:sym typeface="Arial"/>
                </a:rPr>
                <a:t>Questions are often out of the remit of stops</a:t>
              </a:r>
              <a:endParaRPr/>
            </a:p>
          </p:txBody>
        </p:sp>
      </p:grpSp>
      <p:sp>
        <p:nvSpPr>
          <p:cNvPr id="156" name="Google Shape;156;p21"/>
          <p:cNvSpPr txBox="1"/>
          <p:nvPr/>
        </p:nvSpPr>
        <p:spPr>
          <a:xfrm rot="-5400000">
            <a:off x="-1129916" y="7350270"/>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COUNTERTERROR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